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94"/>
    <p:sldId id="257" r:id="rId95"/>
    <p:sldId id="258" r:id="rId96"/>
    <p:sldId id="259" r:id="rId97"/>
    <p:sldId id="260" r:id="rId98"/>
    <p:sldId id="261" r:id="rId99"/>
    <p:sldId id="262" r:id="rId100"/>
    <p:sldId id="263" r:id="rId101"/>
    <p:sldId id="264" r:id="rId102"/>
    <p:sldId id="265" r:id="rId103"/>
    <p:sldId id="266" r:id="rId104"/>
    <p:sldId id="267" r:id="rId105"/>
    <p:sldId id="268" r:id="rId106"/>
    <p:sldId id="269" r:id="rId107"/>
    <p:sldId id="270" r:id="rId108"/>
    <p:sldId id="271" r:id="rId109"/>
    <p:sldId id="272" r:id="rId110"/>
    <p:sldId id="273" r:id="rId111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Glacial Indifference" charset="1" panose="00000000000000000000"/>
      <p:regular r:id="rId8"/>
    </p:embeddedFont>
    <p:embeddedFont>
      <p:font typeface="Glacial Indifference Bold" charset="1" panose="00000800000000000000"/>
      <p:regular r:id="rId9"/>
    </p:embeddedFont>
    <p:embeddedFont>
      <p:font typeface="Glacial Indifference Italics" charset="1" panose="00000000000000000000"/>
      <p:regular r:id="rId10"/>
    </p:embeddedFont>
    <p:embeddedFont>
      <p:font typeface="Glacial Indifference Bold Italics" charset="1" panose="00000800000000000000"/>
      <p:regular r:id="rId11"/>
    </p:embeddedFont>
    <p:embeddedFont>
      <p:font typeface="Trocchi" charset="1" panose="00000500000000000000"/>
      <p:regular r:id="rId12"/>
    </p:embeddedFont>
    <p:embeddedFont>
      <p:font typeface="Arimo" charset="1" panose="020B0604020202020204"/>
      <p:regular r:id="rId13"/>
    </p:embeddedFont>
    <p:embeddedFont>
      <p:font typeface="Arimo Bold" charset="1" panose="020B0704020202020204"/>
      <p:regular r:id="rId14"/>
    </p:embeddedFont>
    <p:embeddedFont>
      <p:font typeface="Arimo Italics" charset="1" panose="020B0604020202090204"/>
      <p:regular r:id="rId15"/>
    </p:embeddedFont>
    <p:embeddedFont>
      <p:font typeface="Arimo Bold Italics" charset="1" panose="020B0704020202090204"/>
      <p:regular r:id="rId16"/>
    </p:embeddedFont>
    <p:embeddedFont>
      <p:font typeface="Abril Fatface" charset="1" panose="02000503000000020003"/>
      <p:regular r:id="rId17"/>
    </p:embeddedFont>
    <p:embeddedFont>
      <p:font typeface="Abril Fatface Italics" charset="1" panose="02000503000000020003"/>
      <p:regular r:id="rId18"/>
    </p:embeddedFont>
    <p:embeddedFont>
      <p:font typeface="League Spartan" charset="1" panose="00000800000000000000"/>
      <p:regular r:id="rId19"/>
    </p:embeddedFont>
    <p:embeddedFont>
      <p:font typeface="Open Sans Extra Bold" charset="1" panose="020B0906030804020204"/>
      <p:regular r:id="rId20"/>
    </p:embeddedFont>
    <p:embeddedFont>
      <p:font typeface="Open Sans Extra Bold Italics" charset="1" panose="020B0906030804020204"/>
      <p:regular r:id="rId21"/>
    </p:embeddedFont>
    <p:embeddedFont>
      <p:font typeface="Cantata One" charset="1" panose="02060503070700060704"/>
      <p:regular r:id="rId22"/>
    </p:embeddedFont>
    <p:embeddedFont>
      <p:font typeface="Overpass Light" charset="1" panose="00000400000000000000"/>
      <p:regular r:id="rId23"/>
    </p:embeddedFont>
    <p:embeddedFont>
      <p:font typeface="Overpass Light Bold" charset="1" panose="00000500000000000000"/>
      <p:regular r:id="rId24"/>
    </p:embeddedFont>
    <p:embeddedFont>
      <p:font typeface="Overpass Light Italics" charset="1" panose="00000400000000000000"/>
      <p:regular r:id="rId25"/>
    </p:embeddedFont>
    <p:embeddedFont>
      <p:font typeface="Overpass Light Bold Italics" charset="1" panose="00000500000000000000"/>
      <p:regular r:id="rId26"/>
    </p:embeddedFont>
    <p:embeddedFont>
      <p:font typeface="Gagalin" charset="1" panose="00000500000000000000"/>
      <p:regular r:id="rId27"/>
    </p:embeddedFont>
    <p:embeddedFont>
      <p:font typeface="ADA Hybrid" charset="1" panose="00000600000000000000"/>
      <p:regular r:id="rId28"/>
    </p:embeddedFont>
    <p:embeddedFont>
      <p:font typeface="Alyssum" charset="1" panose="00000500000000000000"/>
      <p:regular r:id="rId29"/>
    </p:embeddedFont>
    <p:embeddedFont>
      <p:font typeface="The Seasons" charset="1" panose="00000000000000000000"/>
      <p:regular r:id="rId30"/>
    </p:embeddedFont>
    <p:embeddedFont>
      <p:font typeface="The Seasons Bold" charset="1" panose="00000000000000000000"/>
      <p:regular r:id="rId31"/>
    </p:embeddedFont>
    <p:embeddedFont>
      <p:font typeface="The Seasons Italics" charset="1" panose="00000000000000000000"/>
      <p:regular r:id="rId32"/>
    </p:embeddedFont>
    <p:embeddedFont>
      <p:font typeface="The Seasons Bold Italics" charset="1" panose="00000000000000000000"/>
      <p:regular r:id="rId33"/>
    </p:embeddedFont>
    <p:embeddedFont>
      <p:font typeface="The Seasons Light" charset="1" panose="00000000000000000000"/>
      <p:regular r:id="rId34"/>
    </p:embeddedFont>
    <p:embeddedFont>
      <p:font typeface="The Seasons Light Italics" charset="1" panose="00000000000000000000"/>
      <p:regular r:id="rId35"/>
    </p:embeddedFont>
    <p:embeddedFont>
      <p:font typeface="Libre Franklin" charset="1" panose="00000500000000000000"/>
      <p:regular r:id="rId36"/>
    </p:embeddedFont>
    <p:embeddedFont>
      <p:font typeface="Libre Franklin Bold" charset="1" panose="00000800000000000000"/>
      <p:regular r:id="rId37"/>
    </p:embeddedFont>
    <p:embeddedFont>
      <p:font typeface="Libre Franklin Italics" charset="1" panose="00000500000000000000"/>
      <p:regular r:id="rId38"/>
    </p:embeddedFont>
    <p:embeddedFont>
      <p:font typeface="Libre Franklin Bold Italics" charset="1" panose="00000800000000000000"/>
      <p:regular r:id="rId39"/>
    </p:embeddedFont>
    <p:embeddedFont>
      <p:font typeface="Libre Franklin Thin" charset="1" panose="00000300000000000000"/>
      <p:regular r:id="rId40"/>
    </p:embeddedFont>
    <p:embeddedFont>
      <p:font typeface="Libre Franklin Thin Italics" charset="1" panose="00000300000000000000"/>
      <p:regular r:id="rId41"/>
    </p:embeddedFont>
    <p:embeddedFont>
      <p:font typeface="Libre Franklin Extra-Light" charset="1" panose="00000300000000000000"/>
      <p:regular r:id="rId42"/>
    </p:embeddedFont>
    <p:embeddedFont>
      <p:font typeface="Libre Franklin Extra-Light Italics" charset="1" panose="00000300000000000000"/>
      <p:regular r:id="rId43"/>
    </p:embeddedFont>
    <p:embeddedFont>
      <p:font typeface="Libre Franklin Light" charset="1" panose="00000400000000000000"/>
      <p:regular r:id="rId44"/>
    </p:embeddedFont>
    <p:embeddedFont>
      <p:font typeface="Libre Franklin Light Italics" charset="1" panose="00000400000000000000"/>
      <p:regular r:id="rId45"/>
    </p:embeddedFont>
    <p:embeddedFont>
      <p:font typeface="Libre Franklin Medium" charset="1" panose="00000600000000000000"/>
      <p:regular r:id="rId46"/>
    </p:embeddedFont>
    <p:embeddedFont>
      <p:font typeface="Libre Franklin Medium Italics" charset="1" panose="00000600000000000000"/>
      <p:regular r:id="rId47"/>
    </p:embeddedFont>
    <p:embeddedFont>
      <p:font typeface="Libre Franklin Semi-Bold" charset="1" panose="00000700000000000000"/>
      <p:regular r:id="rId48"/>
    </p:embeddedFont>
    <p:embeddedFont>
      <p:font typeface="Libre Franklin Semi-Bold Italics" charset="1" panose="00000700000000000000"/>
      <p:regular r:id="rId49"/>
    </p:embeddedFont>
    <p:embeddedFont>
      <p:font typeface="Libre Franklin Ultra-Bold" charset="1" panose="00000900000000000000"/>
      <p:regular r:id="rId50"/>
    </p:embeddedFont>
    <p:embeddedFont>
      <p:font typeface="Libre Franklin Ultra-Bold Italics" charset="1" panose="00000900000000000000"/>
      <p:regular r:id="rId51"/>
    </p:embeddedFont>
    <p:embeddedFont>
      <p:font typeface="Libre Franklin Heavy" charset="1" panose="00000A00000000000000"/>
      <p:regular r:id="rId52"/>
    </p:embeddedFont>
    <p:embeddedFont>
      <p:font typeface="Libre Franklin Heavy Italics" charset="1" panose="00000A00000000000000"/>
      <p:regular r:id="rId53"/>
    </p:embeddedFont>
    <p:embeddedFont>
      <p:font typeface="Open Sans" charset="1" panose="020B0606030504020204"/>
      <p:regular r:id="rId54"/>
    </p:embeddedFont>
    <p:embeddedFont>
      <p:font typeface="Open Sans Bold" charset="1" panose="020B0806030504020204"/>
      <p:regular r:id="rId55"/>
    </p:embeddedFont>
    <p:embeddedFont>
      <p:font typeface="Open Sans Italics" charset="1" panose="020B0606030504020204"/>
      <p:regular r:id="rId56"/>
    </p:embeddedFont>
    <p:embeddedFont>
      <p:font typeface="Open Sans Bold Italics" charset="1" panose="020B0806030504020204"/>
      <p:regular r:id="rId57"/>
    </p:embeddedFont>
    <p:embeddedFont>
      <p:font typeface="Open Sans Light" charset="1" panose="020B0306030504020204"/>
      <p:regular r:id="rId58"/>
    </p:embeddedFont>
    <p:embeddedFont>
      <p:font typeface="Open Sans Light Italics" charset="1" panose="020B0306030504020204"/>
      <p:regular r:id="rId59"/>
    </p:embeddedFont>
    <p:embeddedFont>
      <p:font typeface="Open Sans Ultra-Bold" charset="1" panose="00000000000000000000"/>
      <p:regular r:id="rId60"/>
    </p:embeddedFont>
    <p:embeddedFont>
      <p:font typeface="Open Sans Ultra-Bold Italics" charset="1" panose="00000000000000000000"/>
      <p:regular r:id="rId61"/>
    </p:embeddedFont>
    <p:embeddedFont>
      <p:font typeface="Inter" charset="1" panose="020B0502030000000004"/>
      <p:regular r:id="rId62"/>
    </p:embeddedFont>
    <p:embeddedFont>
      <p:font typeface="Inter Bold" charset="1" panose="020B0802030000000004"/>
      <p:regular r:id="rId63"/>
    </p:embeddedFont>
    <p:embeddedFont>
      <p:font typeface="Inter Italics" charset="1" panose="020B0502030000000004"/>
      <p:regular r:id="rId64"/>
    </p:embeddedFont>
    <p:embeddedFont>
      <p:font typeface="Inter Bold Italics" charset="1" panose="020B0802030000000004"/>
      <p:regular r:id="rId65"/>
    </p:embeddedFont>
    <p:embeddedFont>
      <p:font typeface="Inter Thin" charset="1" panose="020B0A02050000000004"/>
      <p:regular r:id="rId66"/>
    </p:embeddedFont>
    <p:embeddedFont>
      <p:font typeface="Inter Thin Italics" charset="1" panose="020B0A02050000000004"/>
      <p:regular r:id="rId67"/>
    </p:embeddedFont>
    <p:embeddedFont>
      <p:font typeface="Inter Extra-Light" charset="1" panose="02000503000000020004"/>
      <p:regular r:id="rId68"/>
    </p:embeddedFont>
    <p:embeddedFont>
      <p:font typeface="Inter Light" charset="1" panose="02000503000000020004"/>
      <p:regular r:id="rId69"/>
    </p:embeddedFont>
    <p:embeddedFont>
      <p:font typeface="Inter Medium" charset="1" panose="02000503000000020004"/>
      <p:regular r:id="rId70"/>
    </p:embeddedFont>
    <p:embeddedFont>
      <p:font typeface="Inter Semi-Bold" charset="1" panose="02000503000000020004"/>
      <p:regular r:id="rId71"/>
    </p:embeddedFont>
    <p:embeddedFont>
      <p:font typeface="Inter Ultra-Bold" charset="1" panose="02000503000000020004"/>
      <p:regular r:id="rId72"/>
    </p:embeddedFont>
    <p:embeddedFont>
      <p:font typeface="Inter Heavy" charset="1" panose="02000503000000020004"/>
      <p:regular r:id="rId73"/>
    </p:embeddedFont>
    <p:embeddedFont>
      <p:font typeface="Montserrat" charset="1" panose="00000500000000000000"/>
      <p:regular r:id="rId74"/>
    </p:embeddedFont>
    <p:embeddedFont>
      <p:font typeface="Montserrat Bold" charset="1" panose="00000800000000000000"/>
      <p:regular r:id="rId75"/>
    </p:embeddedFont>
    <p:embeddedFont>
      <p:font typeface="Montserrat Italics" charset="1" panose="00000500000000000000"/>
      <p:regular r:id="rId76"/>
    </p:embeddedFont>
    <p:embeddedFont>
      <p:font typeface="Montserrat Bold Italics" charset="1" panose="00000800000000000000"/>
      <p:regular r:id="rId77"/>
    </p:embeddedFont>
    <p:embeddedFont>
      <p:font typeface="Montserrat Thin" charset="1" panose="00000300000000000000"/>
      <p:regular r:id="rId78"/>
    </p:embeddedFont>
    <p:embeddedFont>
      <p:font typeface="Montserrat Thin Italics" charset="1" panose="00000300000000000000"/>
      <p:regular r:id="rId79"/>
    </p:embeddedFont>
    <p:embeddedFont>
      <p:font typeface="Montserrat Extra-Light" charset="1" panose="00000300000000000000"/>
      <p:regular r:id="rId80"/>
    </p:embeddedFont>
    <p:embeddedFont>
      <p:font typeface="Montserrat Extra-Light Italics" charset="1" panose="00000300000000000000"/>
      <p:regular r:id="rId81"/>
    </p:embeddedFont>
    <p:embeddedFont>
      <p:font typeface="Montserrat Light" charset="1" panose="00000400000000000000"/>
      <p:regular r:id="rId82"/>
    </p:embeddedFont>
    <p:embeddedFont>
      <p:font typeface="Montserrat Light Italics" charset="1" panose="00000400000000000000"/>
      <p:regular r:id="rId83"/>
    </p:embeddedFont>
    <p:embeddedFont>
      <p:font typeface="Montserrat Medium" charset="1" panose="00000600000000000000"/>
      <p:regular r:id="rId84"/>
    </p:embeddedFont>
    <p:embeddedFont>
      <p:font typeface="Montserrat Medium Italics" charset="1" panose="00000600000000000000"/>
      <p:regular r:id="rId85"/>
    </p:embeddedFont>
    <p:embeddedFont>
      <p:font typeface="Montserrat Semi-Bold" charset="1" panose="00000700000000000000"/>
      <p:regular r:id="rId86"/>
    </p:embeddedFont>
    <p:embeddedFont>
      <p:font typeface="Montserrat Semi-Bold Italics" charset="1" panose="00000700000000000000"/>
      <p:regular r:id="rId87"/>
    </p:embeddedFont>
    <p:embeddedFont>
      <p:font typeface="Montserrat Ultra-Bold" charset="1" panose="00000900000000000000"/>
      <p:regular r:id="rId88"/>
    </p:embeddedFont>
    <p:embeddedFont>
      <p:font typeface="Montserrat Ultra-Bold Italics" charset="1" panose="00000900000000000000"/>
      <p:regular r:id="rId89"/>
    </p:embeddedFont>
    <p:embeddedFont>
      <p:font typeface="Montserrat Heavy" charset="1" panose="00000A00000000000000"/>
      <p:regular r:id="rId90"/>
    </p:embeddedFont>
    <p:embeddedFont>
      <p:font typeface="Montserrat Heavy Italics" charset="1" panose="00000A00000000000000"/>
      <p:regular r:id="rId91"/>
    </p:embeddedFont>
    <p:embeddedFont>
      <p:font typeface="Adore The World JP" charset="1" panose="00000500000000000000"/>
      <p:regular r:id="rId92"/>
    </p:embeddedFont>
    <p:embeddedFont>
      <p:font typeface="Bryndan Write" charset="1" panose="02000503000000000000"/>
      <p:regular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slides/slide7.xml" Type="http://schemas.openxmlformats.org/officeDocument/2006/relationships/slide"/><Relationship Id="rId101" Target="slides/slide8.xml" Type="http://schemas.openxmlformats.org/officeDocument/2006/relationships/slide"/><Relationship Id="rId102" Target="slides/slide9.xml" Type="http://schemas.openxmlformats.org/officeDocument/2006/relationships/slide"/><Relationship Id="rId103" Target="slides/slide10.xml" Type="http://schemas.openxmlformats.org/officeDocument/2006/relationships/slide"/><Relationship Id="rId104" Target="slides/slide11.xml" Type="http://schemas.openxmlformats.org/officeDocument/2006/relationships/slide"/><Relationship Id="rId105" Target="slides/slide12.xml" Type="http://schemas.openxmlformats.org/officeDocument/2006/relationships/slide"/><Relationship Id="rId106" Target="slides/slide13.xml" Type="http://schemas.openxmlformats.org/officeDocument/2006/relationships/slide"/><Relationship Id="rId107" Target="slides/slide14.xml" Type="http://schemas.openxmlformats.org/officeDocument/2006/relationships/slide"/><Relationship Id="rId108" Target="slides/slide15.xml" Type="http://schemas.openxmlformats.org/officeDocument/2006/relationships/slide"/><Relationship Id="rId109" Target="slides/slide16.xml" Type="http://schemas.openxmlformats.org/officeDocument/2006/relationships/slide"/><Relationship Id="rId11" Target="fonts/font11.fntdata" Type="http://schemas.openxmlformats.org/officeDocument/2006/relationships/font"/><Relationship Id="rId110" Target="slides/slide17.xml" Type="http://schemas.openxmlformats.org/officeDocument/2006/relationships/slide"/><Relationship Id="rId111" Target="slides/slide18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fonts/font8.fntdata" Type="http://schemas.openxmlformats.org/officeDocument/2006/relationships/font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fonts/font83.fntdata" Type="http://schemas.openxmlformats.org/officeDocument/2006/relationships/font"/><Relationship Id="rId84" Target="fonts/font84.fntdata" Type="http://schemas.openxmlformats.org/officeDocument/2006/relationships/font"/><Relationship Id="rId85" Target="fonts/font85.fntdata" Type="http://schemas.openxmlformats.org/officeDocument/2006/relationships/font"/><Relationship Id="rId86" Target="fonts/font86.fntdata" Type="http://schemas.openxmlformats.org/officeDocument/2006/relationships/font"/><Relationship Id="rId87" Target="fonts/font87.fntdata" Type="http://schemas.openxmlformats.org/officeDocument/2006/relationships/font"/><Relationship Id="rId88" Target="fonts/font88.fntdata" Type="http://schemas.openxmlformats.org/officeDocument/2006/relationships/font"/><Relationship Id="rId89" Target="fonts/font89.fntdata" Type="http://schemas.openxmlformats.org/officeDocument/2006/relationships/font"/><Relationship Id="rId9" Target="fonts/font9.fntdata" Type="http://schemas.openxmlformats.org/officeDocument/2006/relationships/font"/><Relationship Id="rId90" Target="fonts/font90.fntdata" Type="http://schemas.openxmlformats.org/officeDocument/2006/relationships/font"/><Relationship Id="rId91" Target="fonts/font91.fntdata" Type="http://schemas.openxmlformats.org/officeDocument/2006/relationships/font"/><Relationship Id="rId92" Target="fonts/font92.fntdata" Type="http://schemas.openxmlformats.org/officeDocument/2006/relationships/font"/><Relationship Id="rId93" Target="fonts/font93.fntdata" Type="http://schemas.openxmlformats.org/officeDocument/2006/relationships/font"/><Relationship Id="rId94" Target="slides/slide1.xml" Type="http://schemas.openxmlformats.org/officeDocument/2006/relationships/slide"/><Relationship Id="rId95" Target="slides/slide2.xml" Type="http://schemas.openxmlformats.org/officeDocument/2006/relationships/slide"/><Relationship Id="rId96" Target="slides/slide3.xml" Type="http://schemas.openxmlformats.org/officeDocument/2006/relationships/slide"/><Relationship Id="rId97" Target="slides/slide4.xml" Type="http://schemas.openxmlformats.org/officeDocument/2006/relationships/slide"/><Relationship Id="rId98" Target="slides/slide5.xml" Type="http://schemas.openxmlformats.org/officeDocument/2006/relationships/slide"/><Relationship Id="rId99" Target="slides/slide6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https://www.historiaposzukaj.pl/wiedza,osoby,730,osoba_miroslaw_hermaszewski.html?u=os_czasu.html" TargetMode="External" Type="http://schemas.openxmlformats.org/officeDocument/2006/relationships/hyperlink"/><Relationship Id="rId12" Target="https://culture.pl/pl/tworca/andrzej-dudzinski" TargetMode="External" Type="http://schemas.openxmlformats.org/officeDocument/2006/relationships/hyperlink"/><Relationship Id="rId13" Target="https://efakty24.pl/kacper-tekieli-kim-byl-dzieci-pochodzenie-ojciec-justyna-kowalczyk-rodzice-wiek-wzrost/" TargetMode="External" Type="http://schemas.openxmlformats.org/officeDocument/2006/relationships/hyperlink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svg" Type="http://schemas.openxmlformats.org/officeDocument/2006/relationships/image"/><Relationship Id="rId11" Target="../media/image70.png" Type="http://schemas.openxmlformats.org/officeDocument/2006/relationships/image"/><Relationship Id="rId12" Target="../media/image71.svg" Type="http://schemas.openxmlformats.org/officeDocument/2006/relationships/image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jpeg" Type="http://schemas.openxmlformats.org/officeDocument/2006/relationships/image"/><Relationship Id="rId3" Target="../media/image73.jpeg" Type="http://schemas.openxmlformats.org/officeDocument/2006/relationships/image"/><Relationship Id="rId4" Target="../media/image74.jpeg" Type="http://schemas.openxmlformats.org/officeDocument/2006/relationships/image"/><Relationship Id="rId5" Target="../media/image75.jpe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67.pn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svg" Type="http://schemas.openxmlformats.org/officeDocument/2006/relationships/image"/><Relationship Id="rId2" Target="../media/image79.jpeg" Type="http://schemas.openxmlformats.org/officeDocument/2006/relationships/image"/><Relationship Id="rId3" Target="../media/image80.jpeg" Type="http://schemas.openxmlformats.org/officeDocument/2006/relationships/image"/><Relationship Id="rId4" Target="../media/image81.jpeg" Type="http://schemas.openxmlformats.org/officeDocument/2006/relationships/image"/><Relationship Id="rId5" Target="../media/image82.jpeg" Type="http://schemas.openxmlformats.org/officeDocument/2006/relationships/image"/><Relationship Id="rId6" Target="../media/image83.jpeg" Type="http://schemas.openxmlformats.org/officeDocument/2006/relationships/image"/><Relationship Id="rId7" Target="../media/image84.jpeg" Type="http://schemas.openxmlformats.org/officeDocument/2006/relationships/image"/><Relationship Id="rId8" Target="../media/image85.jpe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0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svg" Type="http://schemas.openxmlformats.org/officeDocument/2006/relationships/image"/><Relationship Id="rId2" Target="../media/image91.png" Type="http://schemas.openxmlformats.org/officeDocument/2006/relationships/image"/><Relationship Id="rId3" Target="../media/image92.svg" Type="http://schemas.openxmlformats.org/officeDocument/2006/relationships/image"/><Relationship Id="rId4" Target="../media/image93.png" Type="http://schemas.openxmlformats.org/officeDocument/2006/relationships/image"/><Relationship Id="rId5" Target="../media/image94.svg" Type="http://schemas.openxmlformats.org/officeDocument/2006/relationships/image"/><Relationship Id="rId6" Target="../media/image95.png" Type="http://schemas.openxmlformats.org/officeDocument/2006/relationships/image"/><Relationship Id="rId7" Target="../media/image96.svg" Type="http://schemas.openxmlformats.org/officeDocument/2006/relationships/image"/><Relationship Id="rId8" Target="../media/image97.png" Type="http://schemas.openxmlformats.org/officeDocument/2006/relationships/image"/><Relationship Id="rId9" Target="../media/image98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9.png" Type="http://schemas.openxmlformats.org/officeDocument/2006/relationships/image"/><Relationship Id="rId11" Target="../media/image110.png" Type="http://schemas.openxmlformats.org/officeDocument/2006/relationships/image"/><Relationship Id="rId12" Target="../media/image111.png" Type="http://schemas.openxmlformats.org/officeDocument/2006/relationships/image"/><Relationship Id="rId13" Target="../media/image112.png" Type="http://schemas.openxmlformats.org/officeDocument/2006/relationships/image"/><Relationship Id="rId14" Target="../media/image113.svg" Type="http://schemas.openxmlformats.org/officeDocument/2006/relationships/image"/><Relationship Id="rId15" Target="../media/image114.png" Type="http://schemas.openxmlformats.org/officeDocument/2006/relationships/image"/><Relationship Id="rId16" Target="../media/image115.svg" Type="http://schemas.openxmlformats.org/officeDocument/2006/relationships/image"/><Relationship Id="rId2" Target="../media/image101.png" Type="http://schemas.openxmlformats.org/officeDocument/2006/relationships/image"/><Relationship Id="rId3" Target="../media/image102.svg" Type="http://schemas.openxmlformats.org/officeDocument/2006/relationships/image"/><Relationship Id="rId4" Target="../media/image103.png" Type="http://schemas.openxmlformats.org/officeDocument/2006/relationships/image"/><Relationship Id="rId5" Target="../media/image104.svg" Type="http://schemas.openxmlformats.org/officeDocument/2006/relationships/image"/><Relationship Id="rId6" Target="../media/image105.png" Type="http://schemas.openxmlformats.org/officeDocument/2006/relationships/image"/><Relationship Id="rId7" Target="../media/image106.svg" Type="http://schemas.openxmlformats.org/officeDocument/2006/relationships/image"/><Relationship Id="rId8" Target="../media/image107.png" Type="http://schemas.openxmlformats.org/officeDocument/2006/relationships/image"/><Relationship Id="rId9" Target="../media/image108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png" Type="http://schemas.openxmlformats.org/officeDocument/2006/relationships/image"/><Relationship Id="rId12" Target="../media/image122.png" Type="http://schemas.openxmlformats.org/officeDocument/2006/relationships/image"/><Relationship Id="rId13" Target="../media/image123.png" Type="http://schemas.openxmlformats.org/officeDocument/2006/relationships/image"/><Relationship Id="rId14" Target="../media/image18.png" Type="http://schemas.openxmlformats.org/officeDocument/2006/relationships/image"/><Relationship Id="rId2" Target="../media/image116.png" Type="http://schemas.openxmlformats.org/officeDocument/2006/relationships/image"/><Relationship Id="rId3" Target="../media/image117.svg" Type="http://schemas.openxmlformats.org/officeDocument/2006/relationships/image"/><Relationship Id="rId4" Target="../media/image103.png" Type="http://schemas.openxmlformats.org/officeDocument/2006/relationships/image"/><Relationship Id="rId5" Target="../media/image104.sv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118.png" Type="http://schemas.openxmlformats.org/officeDocument/2006/relationships/image"/><Relationship Id="rId9" Target="../media/image119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25.jpeg" Type="http://schemas.openxmlformats.org/officeDocument/2006/relationships/image"/><Relationship Id="rId12" Target="../media/image26.jpeg" Type="http://schemas.openxmlformats.org/officeDocument/2006/relationships/image"/><Relationship Id="rId13" Target="../media/image27.jpe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jpeg" Type="http://schemas.openxmlformats.org/officeDocument/2006/relationships/image"/><Relationship Id="rId6" Target="../media/VAEBdlo2isk.mp4" Type="http://schemas.openxmlformats.org/officeDocument/2006/relationships/video"/><Relationship Id="rId7" Target="../media/VAEBdlo2isk.mp4" Type="http://schemas.microsoft.com/office/2007/relationships/media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Relationship Id="rId6" Target="../media/image44.jpeg" Type="http://schemas.openxmlformats.org/officeDocument/2006/relationships/image"/><Relationship Id="rId7" Target="../media/image45.jpeg" Type="http://schemas.openxmlformats.org/officeDocument/2006/relationships/image"/><Relationship Id="rId8" Target="../media/image46.jpeg" Type="http://schemas.openxmlformats.org/officeDocument/2006/relationships/image"/><Relationship Id="rId9" Target="../media/image47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1.png" Type="http://schemas.openxmlformats.org/officeDocument/2006/relationships/image"/><Relationship Id="rId6" Target="https://tezeusz.pl/the-last-lecture-randy-pausch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444" r="0" b="-9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831500" y="833120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903256" y="1424356"/>
            <a:ext cx="2942588" cy="2212472"/>
          </a:xfrm>
          <a:custGeom>
            <a:avLst/>
            <a:gdLst/>
            <a:ahLst/>
            <a:cxnLst/>
            <a:rect r="r" b="b" t="t" l="l"/>
            <a:pathLst>
              <a:path h="2212472" w="2942588">
                <a:moveTo>
                  <a:pt x="0" y="0"/>
                </a:moveTo>
                <a:lnTo>
                  <a:pt x="2942587" y="0"/>
                </a:lnTo>
                <a:lnTo>
                  <a:pt x="2942587" y="2212472"/>
                </a:lnTo>
                <a:lnTo>
                  <a:pt x="0" y="2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944" t="-49021" r="-19268" b="-3480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41892" y="3123607"/>
            <a:ext cx="8802737" cy="360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822"/>
              </a:lnSpc>
            </a:pPr>
            <a:r>
              <a:rPr lang="en-US" sz="13474">
                <a:solidFill>
                  <a:srgbClr val="B81642"/>
                </a:solidFill>
                <a:latin typeface="Abril Fatface Bold"/>
              </a:rPr>
              <a:t>BEZ </a:t>
            </a:r>
          </a:p>
          <a:p>
            <a:pPr>
              <a:lnSpc>
                <a:spcPts val="13309"/>
              </a:lnSpc>
            </a:pPr>
            <a:r>
              <a:rPr lang="en-US" sz="12099">
                <a:solidFill>
                  <a:srgbClr val="B81642"/>
                </a:solidFill>
                <a:latin typeface="Abril Fatface Bold"/>
              </a:rPr>
              <a:t>PRZERWY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43404" y="7104887"/>
            <a:ext cx="9263346" cy="1392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750" spc="112">
                <a:solidFill>
                  <a:srgbClr val="FFFFFF"/>
                </a:solidFill>
                <a:latin typeface="Overpass Light"/>
              </a:rPr>
              <a:t>GAZETKA SZKOLNA</a:t>
            </a:r>
          </a:p>
          <a:p>
            <a:pPr algn="ctr">
              <a:lnSpc>
                <a:spcPts val="5250"/>
              </a:lnSpc>
            </a:pPr>
            <a:r>
              <a:rPr lang="en-US" sz="3750" spc="112">
                <a:solidFill>
                  <a:srgbClr val="FFFFFF"/>
                </a:solidFill>
                <a:latin typeface="Overpass Light"/>
              </a:rPr>
              <a:t>SP STRÓŻE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1053" y="2494321"/>
            <a:ext cx="7409295" cy="50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9B0000"/>
                </a:solidFill>
                <a:latin typeface="Overpass Light Bold"/>
              </a:rPr>
              <a:t>listopad2023 r.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96176" y="8526211"/>
            <a:ext cx="2476723" cy="40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0"/>
              </a:lnSpc>
              <a:spcBef>
                <a:spcPct val="0"/>
              </a:spcBef>
            </a:pPr>
            <a:r>
              <a:rPr lang="en-US" sz="2891">
                <a:solidFill>
                  <a:srgbClr val="FFFFFF"/>
                </a:solidFill>
                <a:latin typeface="Libre Franklin Bold"/>
              </a:rPr>
              <a:t>3/2023/2024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5B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96245">
            <a:off x="10107262" y="2694143"/>
            <a:ext cx="11937078" cy="8161977"/>
          </a:xfrm>
          <a:custGeom>
            <a:avLst/>
            <a:gdLst/>
            <a:ahLst/>
            <a:cxnLst/>
            <a:rect r="r" b="b" t="t" l="l"/>
            <a:pathLst>
              <a:path h="8161977" w="11937078">
                <a:moveTo>
                  <a:pt x="11937077" y="0"/>
                </a:moveTo>
                <a:lnTo>
                  <a:pt x="0" y="0"/>
                </a:lnTo>
                <a:lnTo>
                  <a:pt x="0" y="8161977"/>
                </a:lnTo>
                <a:lnTo>
                  <a:pt x="11937077" y="8161977"/>
                </a:lnTo>
                <a:lnTo>
                  <a:pt x="11937077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451195" y="907550"/>
            <a:ext cx="562778" cy="518459"/>
          </a:xfrm>
          <a:custGeom>
            <a:avLst/>
            <a:gdLst/>
            <a:ahLst/>
            <a:cxnLst/>
            <a:rect r="r" b="b" t="t" l="l"/>
            <a:pathLst>
              <a:path h="518459" w="562778">
                <a:moveTo>
                  <a:pt x="0" y="0"/>
                </a:moveTo>
                <a:lnTo>
                  <a:pt x="562778" y="0"/>
                </a:lnTo>
                <a:lnTo>
                  <a:pt x="562778" y="518459"/>
                </a:lnTo>
                <a:lnTo>
                  <a:pt x="0" y="51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04959" y="2280982"/>
            <a:ext cx="2308954" cy="2308944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3286" r="0" b="-44955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338183" y="2345950"/>
            <a:ext cx="2308954" cy="2308944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5962" t="0" r="-57413" b="-42251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2336801">
            <a:off x="2626813" y="9068373"/>
            <a:ext cx="434544" cy="639036"/>
          </a:xfrm>
          <a:custGeom>
            <a:avLst/>
            <a:gdLst/>
            <a:ahLst/>
            <a:cxnLst/>
            <a:rect r="r" b="b" t="t" l="l"/>
            <a:pathLst>
              <a:path h="639036" w="434544">
                <a:moveTo>
                  <a:pt x="0" y="0"/>
                </a:moveTo>
                <a:lnTo>
                  <a:pt x="434544" y="0"/>
                </a:lnTo>
                <a:lnTo>
                  <a:pt x="434544" y="639035"/>
                </a:lnTo>
                <a:lnTo>
                  <a:pt x="0" y="639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336801">
            <a:off x="7045753" y="9080397"/>
            <a:ext cx="434544" cy="639036"/>
          </a:xfrm>
          <a:custGeom>
            <a:avLst/>
            <a:gdLst/>
            <a:ahLst/>
            <a:cxnLst/>
            <a:rect r="r" b="b" t="t" l="l"/>
            <a:pathLst>
              <a:path h="639036" w="434544">
                <a:moveTo>
                  <a:pt x="0" y="0"/>
                </a:moveTo>
                <a:lnTo>
                  <a:pt x="434545" y="0"/>
                </a:lnTo>
                <a:lnTo>
                  <a:pt x="434545" y="639036"/>
                </a:lnTo>
                <a:lnTo>
                  <a:pt x="0" y="63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892540" y="2280982"/>
            <a:ext cx="2308954" cy="2308944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273" t="0" r="-17933" b="-4130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358474" y="5716761"/>
            <a:ext cx="3959928" cy="4443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51"/>
              </a:lnSpc>
            </a:pPr>
            <a:r>
              <a:rPr lang="en-US" sz="2822">
                <a:solidFill>
                  <a:srgbClr val="FFFFFF"/>
                </a:solidFill>
                <a:latin typeface="Inter"/>
              </a:rPr>
              <a:t>Wspinacz, instruktor wspinaczki sportowej. Uczestnik projektu Polski Himalaizm Zimowy. Zginął w Alpach w wieku 39 lat.</a:t>
            </a:r>
          </a:p>
          <a:p>
            <a:pPr>
              <a:lnSpc>
                <a:spcPts val="3951"/>
              </a:lnSpc>
            </a:pPr>
          </a:p>
          <a:p>
            <a:pPr>
              <a:lnSpc>
                <a:spcPts val="3951"/>
              </a:lnSpc>
            </a:pPr>
          </a:p>
          <a:p>
            <a:pPr>
              <a:lnSpc>
                <a:spcPts val="3951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814667" y="2345950"/>
            <a:ext cx="426489" cy="649888"/>
          </a:xfrm>
          <a:custGeom>
            <a:avLst/>
            <a:gdLst/>
            <a:ahLst/>
            <a:cxnLst/>
            <a:rect r="r" b="b" t="t" l="l"/>
            <a:pathLst>
              <a:path h="649888" w="426489">
                <a:moveTo>
                  <a:pt x="0" y="0"/>
                </a:moveTo>
                <a:lnTo>
                  <a:pt x="426489" y="0"/>
                </a:lnTo>
                <a:lnTo>
                  <a:pt x="426489" y="649888"/>
                </a:lnTo>
                <a:lnTo>
                  <a:pt x="0" y="649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206364" y="2345950"/>
            <a:ext cx="426489" cy="649888"/>
          </a:xfrm>
          <a:custGeom>
            <a:avLst/>
            <a:gdLst/>
            <a:ahLst/>
            <a:cxnLst/>
            <a:rect r="r" b="b" t="t" l="l"/>
            <a:pathLst>
              <a:path h="649888" w="426489">
                <a:moveTo>
                  <a:pt x="0" y="0"/>
                </a:moveTo>
                <a:lnTo>
                  <a:pt x="426489" y="0"/>
                </a:lnTo>
                <a:lnTo>
                  <a:pt x="426489" y="649888"/>
                </a:lnTo>
                <a:lnTo>
                  <a:pt x="0" y="649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806473" y="2280982"/>
            <a:ext cx="426489" cy="649888"/>
          </a:xfrm>
          <a:custGeom>
            <a:avLst/>
            <a:gdLst/>
            <a:ahLst/>
            <a:cxnLst/>
            <a:rect r="r" b="b" t="t" l="l"/>
            <a:pathLst>
              <a:path h="649888" w="426489">
                <a:moveTo>
                  <a:pt x="0" y="0"/>
                </a:moveTo>
                <a:lnTo>
                  <a:pt x="426489" y="0"/>
                </a:lnTo>
                <a:lnTo>
                  <a:pt x="426489" y="649888"/>
                </a:lnTo>
                <a:lnTo>
                  <a:pt x="0" y="649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-838721" y="-81849"/>
            <a:ext cx="14640510" cy="1992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00"/>
              </a:lnSpc>
              <a:spcBef>
                <a:spcPct val="0"/>
              </a:spcBef>
            </a:pPr>
            <a:r>
              <a:rPr lang="en-US" sz="11642">
                <a:solidFill>
                  <a:srgbClr val="FFFFFF"/>
                </a:solidFill>
                <a:latin typeface="League Spartan Bold"/>
              </a:rPr>
              <a:t>ZNANI POLACY,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77187" y="223675"/>
            <a:ext cx="5185801" cy="130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45"/>
              </a:lnSpc>
            </a:pPr>
            <a:r>
              <a:rPr lang="en-US" sz="3746">
                <a:solidFill>
                  <a:srgbClr val="FFFFFF"/>
                </a:solidFill>
                <a:latin typeface="League Spartan"/>
              </a:rPr>
              <a:t>KTÓRZY ZMARLI W</a:t>
            </a:r>
          </a:p>
          <a:p>
            <a:pPr>
              <a:lnSpc>
                <a:spcPts val="5245"/>
              </a:lnSpc>
              <a:spcBef>
                <a:spcPct val="0"/>
              </a:spcBef>
            </a:pPr>
            <a:r>
              <a:rPr lang="en-US" sz="3746">
                <a:solidFill>
                  <a:srgbClr val="FFFFFF"/>
                </a:solidFill>
                <a:latin typeface="League Spartan"/>
              </a:rPr>
              <a:t>OSTATNIM ROKU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6969" y="4699640"/>
            <a:ext cx="3493502" cy="998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2891">
                <a:solidFill>
                  <a:srgbClr val="FFFFFF"/>
                </a:solidFill>
                <a:latin typeface="League Spartan"/>
              </a:rPr>
              <a:t>MIROSŁAW </a:t>
            </a:r>
          </a:p>
          <a:p>
            <a:pPr algn="ctr">
              <a:lnSpc>
                <a:spcPts val="4048"/>
              </a:lnSpc>
              <a:spcBef>
                <a:spcPct val="0"/>
              </a:spcBef>
            </a:pPr>
            <a:r>
              <a:rPr lang="en-US" sz="2891">
                <a:solidFill>
                  <a:srgbClr val="FFFFFF"/>
                </a:solidFill>
                <a:latin typeface="League Spartan"/>
              </a:rPr>
              <a:t>HERMASZEWSKI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83926" y="5716761"/>
            <a:ext cx="3771114" cy="2957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51"/>
              </a:lnSpc>
            </a:pPr>
            <a:r>
              <a:rPr lang="en-US" sz="2822">
                <a:solidFill>
                  <a:srgbClr val="FFFFFF"/>
                </a:solidFill>
                <a:latin typeface="Inter"/>
              </a:rPr>
              <a:t>Gen. Mirosław Hermaszewski był pilotem, pierwszym i jak dotąd jedynym Polakiem, który odbył lot w kosmos.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03354" y="8957689"/>
            <a:ext cx="1540731" cy="432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79"/>
              </a:lnSpc>
            </a:pPr>
            <a:r>
              <a:rPr lang="en-US" sz="2485" u="sng">
                <a:solidFill>
                  <a:srgbClr val="FFFFFF"/>
                </a:solidFill>
                <a:latin typeface="Inter Bold"/>
                <a:hlinkClick r:id="rId11" tooltip="https://www.historiaposzukaj.pl/wiedza,osoby,730,osoba_miroslaw_hermaszewski.html?u=os_czasu.html"/>
              </a:rPr>
              <a:t>Biografia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745909" y="4699640"/>
            <a:ext cx="3493502" cy="998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2891">
                <a:solidFill>
                  <a:srgbClr val="FFFFFF"/>
                </a:solidFill>
                <a:latin typeface="League Spartan"/>
              </a:rPr>
              <a:t>ANDRZEJ</a:t>
            </a:r>
          </a:p>
          <a:p>
            <a:pPr algn="ctr">
              <a:lnSpc>
                <a:spcPts val="4048"/>
              </a:lnSpc>
              <a:spcBef>
                <a:spcPct val="0"/>
              </a:spcBef>
            </a:pPr>
            <a:r>
              <a:rPr lang="en-US" sz="2891">
                <a:solidFill>
                  <a:srgbClr val="FFFFFF"/>
                </a:solidFill>
                <a:latin typeface="League Spartan"/>
              </a:rPr>
              <a:t>DUDZIŃSKI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862327" y="5735811"/>
            <a:ext cx="3771114" cy="2461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51"/>
              </a:lnSpc>
            </a:pPr>
            <a:r>
              <a:rPr lang="en-US" sz="2822">
                <a:solidFill>
                  <a:srgbClr val="FFFFFF"/>
                </a:solidFill>
                <a:latin typeface="Inter"/>
              </a:rPr>
              <a:t>Andrzej Dudziński był rysownikiem, grafikiem, malarzem, karykaturzystą i fotografikiem.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22295" y="8957689"/>
            <a:ext cx="1540731" cy="432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79"/>
              </a:lnSpc>
            </a:pPr>
            <a:r>
              <a:rPr lang="en-US" sz="2485" u="sng">
                <a:solidFill>
                  <a:srgbClr val="FFFFFF"/>
                </a:solidFill>
                <a:latin typeface="Inter Bold"/>
                <a:hlinkClick r:id="rId12" tooltip="https://culture.pl/pl/tworca/andrzej-dudzinski"/>
              </a:rPr>
              <a:t>Biografia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300266" y="4659071"/>
            <a:ext cx="3493502" cy="998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2891">
                <a:solidFill>
                  <a:srgbClr val="FFFFFF"/>
                </a:solidFill>
                <a:latin typeface="League Spartan"/>
              </a:rPr>
              <a:t>KACPER </a:t>
            </a:r>
          </a:p>
          <a:p>
            <a:pPr algn="ctr">
              <a:lnSpc>
                <a:spcPts val="4048"/>
              </a:lnSpc>
              <a:spcBef>
                <a:spcPct val="0"/>
              </a:spcBef>
            </a:pPr>
            <a:r>
              <a:rPr lang="en-US" sz="2891">
                <a:solidFill>
                  <a:srgbClr val="FFFFFF"/>
                </a:solidFill>
                <a:latin typeface="League Spartan"/>
              </a:rPr>
              <a:t>TEKIELI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0" y="1542237"/>
            <a:ext cx="2982036" cy="488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8"/>
              </a:lnSpc>
              <a:spcBef>
                <a:spcPct val="0"/>
              </a:spcBef>
            </a:pPr>
            <a:r>
              <a:rPr lang="en-US" sz="2920">
                <a:solidFill>
                  <a:srgbClr val="FFFFFF"/>
                </a:solidFill>
                <a:latin typeface="League Spartan"/>
              </a:rPr>
              <a:t>ASIA OBRZUT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-2336801">
            <a:off x="11597395" y="9153608"/>
            <a:ext cx="434544" cy="639036"/>
          </a:xfrm>
          <a:custGeom>
            <a:avLst/>
            <a:gdLst/>
            <a:ahLst/>
            <a:cxnLst/>
            <a:rect r="r" b="b" t="t" l="l"/>
            <a:pathLst>
              <a:path h="639036" w="434544">
                <a:moveTo>
                  <a:pt x="0" y="0"/>
                </a:moveTo>
                <a:lnTo>
                  <a:pt x="434544" y="0"/>
                </a:lnTo>
                <a:lnTo>
                  <a:pt x="434544" y="639036"/>
                </a:lnTo>
                <a:lnTo>
                  <a:pt x="0" y="63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276651" y="8967743"/>
            <a:ext cx="1540731" cy="432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79"/>
              </a:lnSpc>
            </a:pPr>
            <a:r>
              <a:rPr lang="en-US" sz="2485" u="sng">
                <a:solidFill>
                  <a:srgbClr val="FFFFFF"/>
                </a:solidFill>
                <a:latin typeface="Inter Bold"/>
                <a:hlinkClick r:id="rId13" tooltip="https://efakty24.pl/kacper-tekieli-kim-byl-dzieci-pochodzenie-ojciec-justyna-kowalczyk-rodzice-wiek-wzrost/"/>
              </a:rPr>
              <a:t>Biografia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7588865" y="9565005"/>
            <a:ext cx="184785" cy="184785"/>
            <a:chOff x="0" y="0"/>
            <a:chExt cx="246380" cy="2463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5720" y="49530"/>
              <a:ext cx="147320" cy="154940"/>
            </a:xfrm>
            <a:custGeom>
              <a:avLst/>
              <a:gdLst/>
              <a:ahLst/>
              <a:cxnLst/>
              <a:rect r="r" b="b" t="t" l="l"/>
              <a:pathLst>
                <a:path h="154940" w="147320">
                  <a:moveTo>
                    <a:pt x="147320" y="54610"/>
                  </a:moveTo>
                  <a:cubicBezTo>
                    <a:pt x="144780" y="107950"/>
                    <a:pt x="124460" y="137160"/>
                    <a:pt x="105410" y="146050"/>
                  </a:cubicBezTo>
                  <a:cubicBezTo>
                    <a:pt x="86360" y="154940"/>
                    <a:pt x="50800" y="149860"/>
                    <a:pt x="34290" y="142240"/>
                  </a:cubicBezTo>
                  <a:cubicBezTo>
                    <a:pt x="22860" y="137160"/>
                    <a:pt x="13970" y="128270"/>
                    <a:pt x="8890" y="115570"/>
                  </a:cubicBezTo>
                  <a:cubicBezTo>
                    <a:pt x="1270" y="99060"/>
                    <a:pt x="0" y="63500"/>
                    <a:pt x="5080" y="45720"/>
                  </a:cubicBezTo>
                  <a:cubicBezTo>
                    <a:pt x="8890" y="33020"/>
                    <a:pt x="17780" y="24130"/>
                    <a:pt x="26670" y="16510"/>
                  </a:cubicBezTo>
                  <a:cubicBezTo>
                    <a:pt x="35560" y="8890"/>
                    <a:pt x="46990" y="2540"/>
                    <a:pt x="60960" y="1270"/>
                  </a:cubicBezTo>
                  <a:cubicBezTo>
                    <a:pt x="80010" y="0"/>
                    <a:pt x="128270" y="22860"/>
                    <a:pt x="128270" y="228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CA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60867" y="5353320"/>
            <a:ext cx="2398433" cy="4907280"/>
          </a:xfrm>
          <a:custGeom>
            <a:avLst/>
            <a:gdLst/>
            <a:ahLst/>
            <a:cxnLst/>
            <a:rect r="r" b="b" t="t" l="l"/>
            <a:pathLst>
              <a:path h="4907280" w="2398433">
                <a:moveTo>
                  <a:pt x="0" y="0"/>
                </a:moveTo>
                <a:lnTo>
                  <a:pt x="2398433" y="0"/>
                </a:lnTo>
                <a:lnTo>
                  <a:pt x="2398433" y="4907280"/>
                </a:lnTo>
                <a:lnTo>
                  <a:pt x="0" y="4907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71356" y="1087771"/>
            <a:ext cx="3521555" cy="2862064"/>
          </a:xfrm>
          <a:custGeom>
            <a:avLst/>
            <a:gdLst/>
            <a:ahLst/>
            <a:cxnLst/>
            <a:rect r="r" b="b" t="t" l="l"/>
            <a:pathLst>
              <a:path h="2862064" w="3521555">
                <a:moveTo>
                  <a:pt x="0" y="0"/>
                </a:moveTo>
                <a:lnTo>
                  <a:pt x="3521555" y="0"/>
                </a:lnTo>
                <a:lnTo>
                  <a:pt x="3521555" y="2862064"/>
                </a:lnTo>
                <a:lnTo>
                  <a:pt x="0" y="2862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8780" y="5143500"/>
            <a:ext cx="1924350" cy="5326919"/>
          </a:xfrm>
          <a:custGeom>
            <a:avLst/>
            <a:gdLst/>
            <a:ahLst/>
            <a:cxnLst/>
            <a:rect r="r" b="b" t="t" l="l"/>
            <a:pathLst>
              <a:path h="5326919" w="1924350">
                <a:moveTo>
                  <a:pt x="0" y="0"/>
                </a:moveTo>
                <a:lnTo>
                  <a:pt x="1924350" y="0"/>
                </a:lnTo>
                <a:lnTo>
                  <a:pt x="1924350" y="5326919"/>
                </a:lnTo>
                <a:lnTo>
                  <a:pt x="0" y="532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4867" y="1195690"/>
            <a:ext cx="3112175" cy="2722938"/>
          </a:xfrm>
          <a:custGeom>
            <a:avLst/>
            <a:gdLst/>
            <a:ahLst/>
            <a:cxnLst/>
            <a:rect r="r" b="b" t="t" l="l"/>
            <a:pathLst>
              <a:path h="2722938" w="3112175">
                <a:moveTo>
                  <a:pt x="0" y="0"/>
                </a:moveTo>
                <a:lnTo>
                  <a:pt x="3112176" y="0"/>
                </a:lnTo>
                <a:lnTo>
                  <a:pt x="3112176" y="2722938"/>
                </a:lnTo>
                <a:lnTo>
                  <a:pt x="0" y="2722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48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57872" y="7335403"/>
            <a:ext cx="5397466" cy="2691986"/>
          </a:xfrm>
          <a:custGeom>
            <a:avLst/>
            <a:gdLst/>
            <a:ahLst/>
            <a:cxnLst/>
            <a:rect r="r" b="b" t="t" l="l"/>
            <a:pathLst>
              <a:path h="2691986" w="5397466">
                <a:moveTo>
                  <a:pt x="0" y="0"/>
                </a:moveTo>
                <a:lnTo>
                  <a:pt x="5397466" y="0"/>
                </a:lnTo>
                <a:lnTo>
                  <a:pt x="5397466" y="2691987"/>
                </a:lnTo>
                <a:lnTo>
                  <a:pt x="0" y="2691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01775" y="917125"/>
            <a:ext cx="1912194" cy="1090747"/>
          </a:xfrm>
          <a:custGeom>
            <a:avLst/>
            <a:gdLst/>
            <a:ahLst/>
            <a:cxnLst/>
            <a:rect r="r" b="b" t="t" l="l"/>
            <a:pathLst>
              <a:path h="1090747" w="1912194">
                <a:moveTo>
                  <a:pt x="0" y="0"/>
                </a:moveTo>
                <a:lnTo>
                  <a:pt x="1912194" y="0"/>
                </a:lnTo>
                <a:lnTo>
                  <a:pt x="1912194" y="1090748"/>
                </a:lnTo>
                <a:lnTo>
                  <a:pt x="0" y="1090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39238" y="4850130"/>
            <a:ext cx="9525" cy="529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3864332" y="1912623"/>
            <a:ext cx="10207024" cy="3832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630">
                <a:solidFill>
                  <a:srgbClr val="000000"/>
                </a:solidFill>
                <a:latin typeface="Bryndan Write"/>
              </a:rPr>
              <a:t>Jak pewnie wiecie Polska odzyskała niepodległość po 123 latach. W latach 1919-1936 rocznice odzyskania niepodległości świętowane były w Warszawie jako uroczystość o charakterze wojskowym. To Święto zostało zlikwidowane w latach od 1945 do 1989.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202819" y="917125"/>
            <a:ext cx="1872838" cy="1068298"/>
          </a:xfrm>
          <a:custGeom>
            <a:avLst/>
            <a:gdLst/>
            <a:ahLst/>
            <a:cxnLst/>
            <a:rect r="r" b="b" t="t" l="l"/>
            <a:pathLst>
              <a:path h="1068298" w="1872838">
                <a:moveTo>
                  <a:pt x="0" y="0"/>
                </a:moveTo>
                <a:lnTo>
                  <a:pt x="1872837" y="0"/>
                </a:lnTo>
                <a:lnTo>
                  <a:pt x="1872837" y="1068298"/>
                </a:lnTo>
                <a:lnTo>
                  <a:pt x="0" y="1068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-34956"/>
            <a:ext cx="18745833" cy="1230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11"/>
              </a:lnSpc>
            </a:pPr>
            <a:r>
              <a:rPr lang="en-US" sz="7150">
                <a:solidFill>
                  <a:srgbClr val="000000"/>
                </a:solidFill>
                <a:latin typeface="The Seasons"/>
              </a:rPr>
              <a:t>11 listopada-Narodowe Święto Niepodległości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57043" y="781050"/>
            <a:ext cx="9713852" cy="1226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95"/>
              </a:lnSpc>
            </a:pPr>
            <a:r>
              <a:rPr lang="en-US" sz="6425">
                <a:solidFill>
                  <a:srgbClr val="000000"/>
                </a:solidFill>
                <a:latin typeface="Adore The World JP"/>
              </a:rPr>
              <a:t>Anna Kafel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16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8453" y="427270"/>
            <a:ext cx="7528107" cy="5018738"/>
          </a:xfrm>
          <a:custGeom>
            <a:avLst/>
            <a:gdLst/>
            <a:ahLst/>
            <a:cxnLst/>
            <a:rect r="r" b="b" t="t" l="l"/>
            <a:pathLst>
              <a:path h="5018738" w="7528107">
                <a:moveTo>
                  <a:pt x="0" y="0"/>
                </a:moveTo>
                <a:lnTo>
                  <a:pt x="7528107" y="0"/>
                </a:lnTo>
                <a:lnTo>
                  <a:pt x="7528107" y="5018738"/>
                </a:lnTo>
                <a:lnTo>
                  <a:pt x="0" y="5018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26560" y="3997364"/>
            <a:ext cx="8832958" cy="5888638"/>
          </a:xfrm>
          <a:custGeom>
            <a:avLst/>
            <a:gdLst/>
            <a:ahLst/>
            <a:cxnLst/>
            <a:rect r="r" b="b" t="t" l="l"/>
            <a:pathLst>
              <a:path h="5888638" w="8832958">
                <a:moveTo>
                  <a:pt x="0" y="0"/>
                </a:moveTo>
                <a:lnTo>
                  <a:pt x="8832958" y="0"/>
                </a:lnTo>
                <a:lnTo>
                  <a:pt x="8832958" y="5888639"/>
                </a:lnTo>
                <a:lnTo>
                  <a:pt x="0" y="5888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4433" y="5703468"/>
            <a:ext cx="5576713" cy="4182534"/>
          </a:xfrm>
          <a:custGeom>
            <a:avLst/>
            <a:gdLst/>
            <a:ahLst/>
            <a:cxnLst/>
            <a:rect r="r" b="b" t="t" l="l"/>
            <a:pathLst>
              <a:path h="4182534" w="5576713">
                <a:moveTo>
                  <a:pt x="0" y="0"/>
                </a:moveTo>
                <a:lnTo>
                  <a:pt x="5576713" y="0"/>
                </a:lnTo>
                <a:lnTo>
                  <a:pt x="5576713" y="4182535"/>
                </a:lnTo>
                <a:lnTo>
                  <a:pt x="0" y="418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52813" y="427270"/>
            <a:ext cx="5376344" cy="4032258"/>
          </a:xfrm>
          <a:custGeom>
            <a:avLst/>
            <a:gdLst/>
            <a:ahLst/>
            <a:cxnLst/>
            <a:rect r="r" b="b" t="t" l="l"/>
            <a:pathLst>
              <a:path h="4032258" w="5376344">
                <a:moveTo>
                  <a:pt x="0" y="0"/>
                </a:moveTo>
                <a:lnTo>
                  <a:pt x="5376343" y="0"/>
                </a:lnTo>
                <a:lnTo>
                  <a:pt x="5376343" y="4032257"/>
                </a:lnTo>
                <a:lnTo>
                  <a:pt x="0" y="4032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52777" y="3237091"/>
            <a:ext cx="3476380" cy="3084497"/>
          </a:xfrm>
          <a:custGeom>
            <a:avLst/>
            <a:gdLst/>
            <a:ahLst/>
            <a:cxnLst/>
            <a:rect r="r" b="b" t="t" l="l"/>
            <a:pathLst>
              <a:path h="3084497" w="3476380">
                <a:moveTo>
                  <a:pt x="0" y="0"/>
                </a:moveTo>
                <a:lnTo>
                  <a:pt x="3476379" y="0"/>
                </a:lnTo>
                <a:lnTo>
                  <a:pt x="3476379" y="3084497"/>
                </a:lnTo>
                <a:lnTo>
                  <a:pt x="0" y="3084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8453" y="4673628"/>
            <a:ext cx="2381132" cy="2059680"/>
          </a:xfrm>
          <a:custGeom>
            <a:avLst/>
            <a:gdLst/>
            <a:ahLst/>
            <a:cxnLst/>
            <a:rect r="r" b="b" t="t" l="l"/>
            <a:pathLst>
              <a:path h="2059680" w="2381132">
                <a:moveTo>
                  <a:pt x="0" y="0"/>
                </a:moveTo>
                <a:lnTo>
                  <a:pt x="2381133" y="0"/>
                </a:lnTo>
                <a:lnTo>
                  <a:pt x="2381133" y="2059680"/>
                </a:lnTo>
                <a:lnTo>
                  <a:pt x="0" y="20596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33580" y="3237091"/>
            <a:ext cx="7522682" cy="1222436"/>
          </a:xfrm>
          <a:custGeom>
            <a:avLst/>
            <a:gdLst/>
            <a:ahLst/>
            <a:cxnLst/>
            <a:rect r="r" b="b" t="t" l="l"/>
            <a:pathLst>
              <a:path h="1222436" w="7522682">
                <a:moveTo>
                  <a:pt x="0" y="0"/>
                </a:moveTo>
                <a:lnTo>
                  <a:pt x="7522682" y="0"/>
                </a:lnTo>
                <a:lnTo>
                  <a:pt x="7522682" y="1222436"/>
                </a:lnTo>
                <a:lnTo>
                  <a:pt x="0" y="1222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75044" y="-24477"/>
            <a:ext cx="11053089" cy="3366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66"/>
              </a:lnSpc>
            </a:pPr>
            <a:r>
              <a:rPr lang="en-US" sz="6476">
                <a:solidFill>
                  <a:srgbClr val="FFFFFF"/>
                </a:solidFill>
                <a:latin typeface="Abril Fatface"/>
              </a:rPr>
              <a:t>11 listopada </a:t>
            </a:r>
          </a:p>
          <a:p>
            <a:pPr algn="ctr">
              <a:lnSpc>
                <a:spcPts val="9066"/>
              </a:lnSpc>
            </a:pPr>
            <a:r>
              <a:rPr lang="en-US" sz="6476">
                <a:solidFill>
                  <a:srgbClr val="FFFFFF"/>
                </a:solidFill>
                <a:latin typeface="Abril Fatface"/>
              </a:rPr>
              <a:t>Odzyskanie </a:t>
            </a:r>
          </a:p>
          <a:p>
            <a:pPr algn="ctr">
              <a:lnSpc>
                <a:spcPts val="9066"/>
              </a:lnSpc>
            </a:pPr>
            <a:r>
              <a:rPr lang="en-US" sz="6476">
                <a:solidFill>
                  <a:srgbClr val="FFFFFF"/>
                </a:solidFill>
                <a:latin typeface="Abril Fatface"/>
              </a:rPr>
              <a:t>Niepodległości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166186" y="8404148"/>
            <a:ext cx="5257470" cy="148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31"/>
              </a:lnSpc>
            </a:pPr>
            <a:r>
              <a:rPr lang="en-US" sz="8737">
                <a:solidFill>
                  <a:srgbClr val="FFFFFF"/>
                </a:solidFill>
                <a:latin typeface="Abril Fatface"/>
              </a:rPr>
              <a:t>“zerówki”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16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227" y="412403"/>
            <a:ext cx="3759982" cy="5013309"/>
          </a:xfrm>
          <a:custGeom>
            <a:avLst/>
            <a:gdLst/>
            <a:ahLst/>
            <a:cxnLst/>
            <a:rect r="r" b="b" t="t" l="l"/>
            <a:pathLst>
              <a:path h="5013309" w="3759982">
                <a:moveTo>
                  <a:pt x="0" y="0"/>
                </a:moveTo>
                <a:lnTo>
                  <a:pt x="3759982" y="0"/>
                </a:lnTo>
                <a:lnTo>
                  <a:pt x="3759982" y="5013309"/>
                </a:lnTo>
                <a:lnTo>
                  <a:pt x="0" y="5013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94994" y="412403"/>
            <a:ext cx="3759982" cy="5013309"/>
          </a:xfrm>
          <a:custGeom>
            <a:avLst/>
            <a:gdLst/>
            <a:ahLst/>
            <a:cxnLst/>
            <a:rect r="r" b="b" t="t" l="l"/>
            <a:pathLst>
              <a:path h="5013309" w="3759982">
                <a:moveTo>
                  <a:pt x="0" y="0"/>
                </a:moveTo>
                <a:lnTo>
                  <a:pt x="3759982" y="0"/>
                </a:lnTo>
                <a:lnTo>
                  <a:pt x="3759982" y="5013309"/>
                </a:lnTo>
                <a:lnTo>
                  <a:pt x="0" y="5013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412403"/>
            <a:ext cx="3759982" cy="5013309"/>
          </a:xfrm>
          <a:custGeom>
            <a:avLst/>
            <a:gdLst/>
            <a:ahLst/>
            <a:cxnLst/>
            <a:rect r="r" b="b" t="t" l="l"/>
            <a:pathLst>
              <a:path h="5013309" w="3759982">
                <a:moveTo>
                  <a:pt x="0" y="0"/>
                </a:moveTo>
                <a:lnTo>
                  <a:pt x="3759982" y="0"/>
                </a:lnTo>
                <a:lnTo>
                  <a:pt x="3759982" y="5013309"/>
                </a:lnTo>
                <a:lnTo>
                  <a:pt x="0" y="5013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04309" y="419058"/>
            <a:ext cx="3754991" cy="5006654"/>
          </a:xfrm>
          <a:custGeom>
            <a:avLst/>
            <a:gdLst/>
            <a:ahLst/>
            <a:cxnLst/>
            <a:rect r="r" b="b" t="t" l="l"/>
            <a:pathLst>
              <a:path h="5006654" w="3754991">
                <a:moveTo>
                  <a:pt x="0" y="0"/>
                </a:moveTo>
                <a:lnTo>
                  <a:pt x="3754991" y="0"/>
                </a:lnTo>
                <a:lnTo>
                  <a:pt x="3754991" y="5006654"/>
                </a:lnTo>
                <a:lnTo>
                  <a:pt x="0" y="5006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28568" y="4691995"/>
            <a:ext cx="4001281" cy="5335041"/>
          </a:xfrm>
          <a:custGeom>
            <a:avLst/>
            <a:gdLst/>
            <a:ahLst/>
            <a:cxnLst/>
            <a:rect r="r" b="b" t="t" l="l"/>
            <a:pathLst>
              <a:path h="5335041" w="4001281">
                <a:moveTo>
                  <a:pt x="0" y="0"/>
                </a:moveTo>
                <a:lnTo>
                  <a:pt x="4001281" y="0"/>
                </a:lnTo>
                <a:lnTo>
                  <a:pt x="4001281" y="5335041"/>
                </a:lnTo>
                <a:lnTo>
                  <a:pt x="0" y="5335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29245" y="4691995"/>
            <a:ext cx="4029510" cy="5372681"/>
          </a:xfrm>
          <a:custGeom>
            <a:avLst/>
            <a:gdLst/>
            <a:ahLst/>
            <a:cxnLst/>
            <a:rect r="r" b="b" t="t" l="l"/>
            <a:pathLst>
              <a:path h="5372681" w="4029510">
                <a:moveTo>
                  <a:pt x="0" y="0"/>
                </a:moveTo>
                <a:lnTo>
                  <a:pt x="4029510" y="0"/>
                </a:lnTo>
                <a:lnTo>
                  <a:pt x="4029510" y="5372681"/>
                </a:lnTo>
                <a:lnTo>
                  <a:pt x="0" y="5372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88386" y="4691995"/>
            <a:ext cx="4001281" cy="5335041"/>
          </a:xfrm>
          <a:custGeom>
            <a:avLst/>
            <a:gdLst/>
            <a:ahLst/>
            <a:cxnLst/>
            <a:rect r="r" b="b" t="t" l="l"/>
            <a:pathLst>
              <a:path h="5335041" w="4001281">
                <a:moveTo>
                  <a:pt x="0" y="0"/>
                </a:moveTo>
                <a:lnTo>
                  <a:pt x="4001280" y="0"/>
                </a:lnTo>
                <a:lnTo>
                  <a:pt x="4001280" y="5335041"/>
                </a:lnTo>
                <a:lnTo>
                  <a:pt x="0" y="5335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53819" y="4092999"/>
            <a:ext cx="3734181" cy="4114800"/>
          </a:xfrm>
          <a:custGeom>
            <a:avLst/>
            <a:gdLst/>
            <a:ahLst/>
            <a:cxnLst/>
            <a:rect r="r" b="b" t="t" l="l"/>
            <a:pathLst>
              <a:path h="4114800" w="3734181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69227" y="4762085"/>
            <a:ext cx="2533672" cy="2776627"/>
          </a:xfrm>
          <a:custGeom>
            <a:avLst/>
            <a:gdLst/>
            <a:ahLst/>
            <a:cxnLst/>
            <a:rect r="r" b="b" t="t" l="l"/>
            <a:pathLst>
              <a:path h="2776627" w="2533672">
                <a:moveTo>
                  <a:pt x="0" y="0"/>
                </a:moveTo>
                <a:lnTo>
                  <a:pt x="2533672" y="0"/>
                </a:lnTo>
                <a:lnTo>
                  <a:pt x="2533672" y="2776627"/>
                </a:lnTo>
                <a:lnTo>
                  <a:pt x="0" y="2776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600950" y="3600450"/>
            <a:ext cx="3086100" cy="30861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164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Montserrat"/>
                </a:rPr>
                <a:t>jd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9093250" y="5034915"/>
            <a:ext cx="101501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ntata One"/>
              </a:rPr>
              <a:t>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29245" y="10036101"/>
            <a:ext cx="4029510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79"/>
              </a:lnSpc>
              <a:spcBef>
                <a:spcPct val="0"/>
              </a:spcBef>
            </a:pPr>
            <a:r>
              <a:rPr lang="en-US" sz="1200" strike="noStrike" u="none">
                <a:solidFill>
                  <a:srgbClr val="000000"/>
                </a:solidFill>
                <a:latin typeface="ADA Hybrid"/>
              </a:rPr>
              <a:t>ADA Hybrid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93044" y="3719347"/>
            <a:ext cx="9011265" cy="151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40"/>
              </a:lnSpc>
            </a:pPr>
            <a:r>
              <a:rPr lang="en-US" sz="8885">
                <a:solidFill>
                  <a:srgbClr val="FFFFFF"/>
                </a:solidFill>
                <a:latin typeface="Abril Fatface"/>
              </a:rPr>
              <a:t>Prace plastyczne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D7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3323123"/>
            <a:ext cx="8115300" cy="3957423"/>
          </a:xfrm>
          <a:custGeom>
            <a:avLst/>
            <a:gdLst/>
            <a:ahLst/>
            <a:cxnLst/>
            <a:rect r="r" b="b" t="t" l="l"/>
            <a:pathLst>
              <a:path h="3957423" w="8115300">
                <a:moveTo>
                  <a:pt x="0" y="0"/>
                </a:moveTo>
                <a:lnTo>
                  <a:pt x="8115300" y="0"/>
                </a:lnTo>
                <a:lnTo>
                  <a:pt x="8115300" y="3957423"/>
                </a:lnTo>
                <a:lnTo>
                  <a:pt x="0" y="395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899" r="0" b="-268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97" y="918040"/>
            <a:ext cx="8453228" cy="8441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"/>
              </a:lnSpc>
              <a:spcBef>
                <a:spcPct val="0"/>
              </a:spcBef>
            </a:pPr>
            <a:r>
              <a:rPr lang="en-US" sz="100">
                <a:solidFill>
                  <a:srgbClr val="000000"/>
                </a:solidFill>
                <a:latin typeface="League Spartan"/>
              </a:rPr>
              <a:t>PRZYGOTOWANIE SZARLOTKI Z KRUSZONKĄ:</a:t>
            </a:r>
          </a:p>
          <a:p>
            <a:pPr algn="ctr">
              <a:lnSpc>
                <a:spcPts val="140"/>
              </a:lnSpc>
              <a:spcBef>
                <a:spcPct val="0"/>
              </a:spcBef>
            </a:pPr>
            <a:r>
              <a:rPr lang="en-US" sz="100">
                <a:solidFill>
                  <a:srgbClr val="000000"/>
                </a:solidFill>
                <a:latin typeface="League Spartan"/>
              </a:rPr>
              <a:t>KROK 1</a:t>
            </a:r>
          </a:p>
          <a:p>
            <a:pPr algn="ctr">
              <a:lnSpc>
                <a:spcPts val="140"/>
              </a:lnSpc>
              <a:spcBef>
                <a:spcPct val="0"/>
              </a:spcBef>
            </a:pPr>
            <a:r>
              <a:rPr lang="en-US" sz="100">
                <a:solidFill>
                  <a:srgbClr val="000000"/>
                </a:solidFill>
                <a:latin typeface="League Spartan"/>
              </a:rPr>
              <a:t>MĄKĘ PRZESYP DO MISKI RAZEM Z PROSZKIEM DO PIECZENIA, 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DODAJ POKROJONE ZIMNE MASŁO, 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CUKIER PUDER, CUKIER WANILINOWY I JAJKO. WSZYSTKIE SKŁADNIKI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 WYRÓB NA KRUSZONKĘ.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KROK 2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DNO TORTOWNICY O ŚREDNICY 24 CM WYŁÓŻ PAPIEREM DO PIECZENIA,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 PIEKARNIK ROZGRZEJ DO 180˚C.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KROK 3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2/3 PORCJI CIASTA WYŁÓŻ DO FORMY, WYKLEJ NIM SPÓD I 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WSTAW NA OKOŁO 20 MINUT DO PIEKARNIKA,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 POZOSTAŁĄ CZĘŚĆ ODSTAW DO SCHŁODZENIA. 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KROK 4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W TYM CZASIE OBIERZ I POKRÓJ NA DOŚĆ SPORE KAWAŁKI JABŁKA.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 PODPRAŻ JE W GARNKU PRZEZ OKOŁO 10 MINUT, POD KONIEC WYMIESZAJ Z PRZYPRAWAMI.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KROK 5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NA PODPIECZONY SPÓD CIASTA WYŁÓŻ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 JABŁKA I POSYP RESZTĄ KRUSZONKI. 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KROK 6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SZARLOTKĘ Z KRUSZONKĄ WSTAW PONOWNIE DO PIEKARNIKA NA </a:t>
            </a:r>
          </a:p>
          <a:p>
            <a:pPr algn="ctr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League Spartan"/>
              </a:rPr>
              <a:t>40 MINUT I PIECZ DO UZYSKANIA ZŁOTEGO KOLORU.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754859" y="392716"/>
            <a:ext cx="13155341" cy="2615818"/>
            <a:chOff x="0" y="0"/>
            <a:chExt cx="17540455" cy="348775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66700"/>
              <a:ext cx="17540455" cy="1597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280"/>
                </a:lnSpc>
                <a:spcBef>
                  <a:spcPct val="0"/>
                </a:spcBef>
              </a:pPr>
              <a:r>
                <a:rPr lang="en-US" sz="9200">
                  <a:solidFill>
                    <a:srgbClr val="E2A165"/>
                  </a:solidFill>
                  <a:latin typeface="Alyssum"/>
                </a:rPr>
                <a:t>SZARLOTKA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11675"/>
              <a:ext cx="17540455" cy="13760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110"/>
                </a:lnSpc>
                <a:spcBef>
                  <a:spcPct val="0"/>
                </a:spcBef>
              </a:pPr>
              <a:r>
                <a:rPr lang="en-US" sz="7900">
                  <a:solidFill>
                    <a:srgbClr val="000000"/>
                  </a:solidFill>
                  <a:latin typeface="Alyssum"/>
                </a:rPr>
                <a:t>Z KRUSZONKĄ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517825" y="8728274"/>
            <a:ext cx="2223109" cy="856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2"/>
              </a:lnSpc>
            </a:pPr>
            <a:r>
              <a:rPr lang="en-US" sz="4908">
                <a:solidFill>
                  <a:srgbClr val="000000"/>
                </a:solidFill>
                <a:latin typeface="Arimo"/>
              </a:rPr>
              <a:t>źródło 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282165" y="7736402"/>
            <a:ext cx="2491489" cy="2098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036">
                <a:solidFill>
                  <a:srgbClr val="000000"/>
                </a:solidFill>
                <a:latin typeface="Abril Fatface"/>
              </a:rPr>
              <a:t>Kasia</a:t>
            </a:r>
          </a:p>
          <a:p>
            <a:pPr algn="ctr">
              <a:lnSpc>
                <a:spcPts val="8450"/>
              </a:lnSpc>
            </a:pPr>
            <a:r>
              <a:rPr lang="en-US" sz="6036">
                <a:solidFill>
                  <a:srgbClr val="000000"/>
                </a:solidFill>
                <a:latin typeface="Abril Fatface"/>
              </a:rPr>
              <a:t>Potok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D4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564749"/>
            <a:ext cx="10489399" cy="625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  <a:spcBef>
                <a:spcPct val="0"/>
              </a:spcBef>
            </a:pPr>
            <a:r>
              <a:rPr lang="en-US" sz="2394">
                <a:solidFill>
                  <a:srgbClr val="000000"/>
                </a:solidFill>
                <a:latin typeface="League Spartan"/>
              </a:rPr>
              <a:t>  21 LISTOPADA OBCHODZONY JEST JAKO ŚWIATOWY DZIEŃ ŻYCZLIWOŚCI I POZDROWIEŃ, DZIEŃ DOBRYCH UCZYNKÓW I POZYTYWNYCH EMOCJI. IDEA TEGO ŚWIĘTA WYWODZI SIĘ ZE STANÓW ZJEDNOCZONYCH. ORYGINALNA NAZWA ŚWIĘTA BRZMI „HALLO WORLD DAY” I SYMBOLIZUJE CEL TEGO DNIA, CZYLI MÓWIENIE HALLO (CZEŚĆ) DO PRZYNAJMNIEJ DZIESIĘCIU OSÓB DZIENNIE. OBECNIE DZIEŃ ŻYCZLIWOŚCI OBCHODZONY JEST W PONAD 180 KRAJACH. JEGO CELEM JEST UWRAŻLIWIENIE LUDZI NA WZAJEMNĄ ŻYCZLIWOŚĆ, WZBUDZENIE W NICH POZYTYWNYCH EMOCJI. JEST TO APEL PRZECIWKO PROBLEMOM I CZĘSTO SMUTNEJ RZECZYWISTOŚCI. PRZESŁANIE AKCJI JEST PROSTE BĄDŹMY ŻYCZLIWI CODZIENNIE, A NIE TYLKO OD ŚWIĘTA. PAMIĘTAJMY, ŻE POZYTYWNA ENERGIA, KTÓRĄ PRZEKAZUJEMY W ŚWIAT DO LUDZI, WRACA DO NAS Z NAWIĄZKĄ.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518099" y="2122898"/>
            <a:ext cx="6409159" cy="5421518"/>
          </a:xfrm>
          <a:custGeom>
            <a:avLst/>
            <a:gdLst/>
            <a:ahLst/>
            <a:cxnLst/>
            <a:rect r="r" b="b" t="t" l="l"/>
            <a:pathLst>
              <a:path h="5421518" w="6409159">
                <a:moveTo>
                  <a:pt x="0" y="0"/>
                </a:moveTo>
                <a:lnTo>
                  <a:pt x="6409159" y="0"/>
                </a:lnTo>
                <a:lnTo>
                  <a:pt x="6409159" y="5421518"/>
                </a:lnTo>
                <a:lnTo>
                  <a:pt x="0" y="5421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46085" y="105775"/>
            <a:ext cx="13995829" cy="99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6"/>
              </a:lnSpc>
            </a:pPr>
            <a:r>
              <a:rPr lang="en-US" sz="5833">
                <a:solidFill>
                  <a:srgbClr val="000000"/>
                </a:solidFill>
                <a:latin typeface="Abril Fatface"/>
              </a:rPr>
              <a:t>Światowy Dzień życzliwości 21 listopada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710607" y="8587104"/>
            <a:ext cx="3953403" cy="67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000000"/>
                </a:solidFill>
                <a:latin typeface="Abril Fatface"/>
              </a:rPr>
              <a:t>źródło: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66204" y="8410244"/>
            <a:ext cx="4293096" cy="1053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09"/>
              </a:lnSpc>
            </a:pPr>
            <a:r>
              <a:rPr lang="en-US" sz="6149">
                <a:solidFill>
                  <a:srgbClr val="000000"/>
                </a:solidFill>
                <a:latin typeface="Abril Fatface"/>
              </a:rPr>
              <a:t>Kasia Potok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17374" y="337259"/>
            <a:ext cx="2186600" cy="2910615"/>
          </a:xfrm>
          <a:custGeom>
            <a:avLst/>
            <a:gdLst/>
            <a:ahLst/>
            <a:cxnLst/>
            <a:rect r="r" b="b" t="t" l="l"/>
            <a:pathLst>
              <a:path h="2910615" w="2186600">
                <a:moveTo>
                  <a:pt x="0" y="0"/>
                </a:moveTo>
                <a:lnTo>
                  <a:pt x="2186600" y="0"/>
                </a:lnTo>
                <a:lnTo>
                  <a:pt x="2186600" y="2910616"/>
                </a:lnTo>
                <a:lnTo>
                  <a:pt x="0" y="2910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22753" y="7139442"/>
            <a:ext cx="1908207" cy="3147558"/>
          </a:xfrm>
          <a:custGeom>
            <a:avLst/>
            <a:gdLst/>
            <a:ahLst/>
            <a:cxnLst/>
            <a:rect r="r" b="b" t="t" l="l"/>
            <a:pathLst>
              <a:path h="3147558" w="1908207">
                <a:moveTo>
                  <a:pt x="0" y="0"/>
                </a:moveTo>
                <a:lnTo>
                  <a:pt x="1908207" y="0"/>
                </a:lnTo>
                <a:lnTo>
                  <a:pt x="1908207" y="3147558"/>
                </a:lnTo>
                <a:lnTo>
                  <a:pt x="0" y="3147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193150">
            <a:off x="447754" y="8316506"/>
            <a:ext cx="1831212" cy="2233185"/>
          </a:xfrm>
          <a:custGeom>
            <a:avLst/>
            <a:gdLst/>
            <a:ahLst/>
            <a:cxnLst/>
            <a:rect r="r" b="b" t="t" l="l"/>
            <a:pathLst>
              <a:path h="2233185" w="1831212">
                <a:moveTo>
                  <a:pt x="0" y="0"/>
                </a:moveTo>
                <a:lnTo>
                  <a:pt x="1831212" y="0"/>
                </a:lnTo>
                <a:lnTo>
                  <a:pt x="1831212" y="2233185"/>
                </a:lnTo>
                <a:lnTo>
                  <a:pt x="0" y="2233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3932" y="5757827"/>
            <a:ext cx="1455610" cy="4114800"/>
          </a:xfrm>
          <a:custGeom>
            <a:avLst/>
            <a:gdLst/>
            <a:ahLst/>
            <a:cxnLst/>
            <a:rect r="r" b="b" t="t" l="l"/>
            <a:pathLst>
              <a:path h="4114800" w="1455610">
                <a:moveTo>
                  <a:pt x="0" y="0"/>
                </a:moveTo>
                <a:lnTo>
                  <a:pt x="1455610" y="0"/>
                </a:lnTo>
                <a:lnTo>
                  <a:pt x="14556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17374" y="6022557"/>
            <a:ext cx="2247370" cy="3235743"/>
          </a:xfrm>
          <a:custGeom>
            <a:avLst/>
            <a:gdLst/>
            <a:ahLst/>
            <a:cxnLst/>
            <a:rect r="r" b="b" t="t" l="l"/>
            <a:pathLst>
              <a:path h="3235743" w="2247370">
                <a:moveTo>
                  <a:pt x="0" y="0"/>
                </a:moveTo>
                <a:lnTo>
                  <a:pt x="2247371" y="0"/>
                </a:lnTo>
                <a:lnTo>
                  <a:pt x="2247371" y="3235743"/>
                </a:lnTo>
                <a:lnTo>
                  <a:pt x="0" y="323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06850" y="194384"/>
            <a:ext cx="10195592" cy="1281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26"/>
              </a:lnSpc>
              <a:spcBef>
                <a:spcPct val="0"/>
              </a:spcBef>
            </a:pPr>
            <a:r>
              <a:rPr lang="en-US" sz="7590">
                <a:solidFill>
                  <a:srgbClr val="000000"/>
                </a:solidFill>
                <a:latin typeface="Abril Fatface"/>
              </a:rPr>
              <a:t>Dzień  postaci  z   bajek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65292" y="1654942"/>
            <a:ext cx="2078708" cy="494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2"/>
              </a:lnSpc>
              <a:spcBef>
                <a:spcPct val="0"/>
              </a:spcBef>
            </a:pPr>
            <a:r>
              <a:rPr lang="en-US" sz="2994">
                <a:solidFill>
                  <a:srgbClr val="000000"/>
                </a:solidFill>
                <a:latin typeface="Trocchi"/>
              </a:rPr>
              <a:t>Julia Zięba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36339" y="2309662"/>
            <a:ext cx="13881035" cy="5088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1">
                <a:solidFill>
                  <a:srgbClr val="000000"/>
                </a:solidFill>
                <a:latin typeface="Trocchi"/>
              </a:rPr>
              <a:t>5 listopada- obchodziliśmy jedno z najmilszych dni czyli</a:t>
            </a:r>
          </a:p>
          <a:p>
            <a:pPr algn="ctr">
              <a:lnSpc>
                <a:spcPts val="5125"/>
              </a:lnSpc>
            </a:pPr>
            <a:r>
              <a:rPr lang="en-US" sz="3661">
                <a:solidFill>
                  <a:srgbClr val="000000"/>
                </a:solidFill>
                <a:latin typeface="Trocchi"/>
              </a:rPr>
              <a:t>dzień postaci z bajek. </a:t>
            </a:r>
          </a:p>
          <a:p>
            <a:pPr algn="ctr">
              <a:lnSpc>
                <a:spcPts val="5125"/>
              </a:lnSpc>
            </a:pPr>
            <a:r>
              <a:rPr lang="en-US" sz="3661">
                <a:solidFill>
                  <a:srgbClr val="000000"/>
                </a:solidFill>
                <a:latin typeface="Trocchi"/>
              </a:rPr>
              <a:t>Dzień ten pomaga nam  przypomnieć sobie o naszych ulubionych bajkach. Najczęściej obchodzone jest w przedszkolach gdzie</a:t>
            </a:r>
          </a:p>
          <a:p>
            <a:pPr algn="ctr">
              <a:lnSpc>
                <a:spcPts val="5125"/>
              </a:lnSpc>
            </a:pPr>
            <a:r>
              <a:rPr lang="en-US" sz="3661">
                <a:solidFill>
                  <a:srgbClr val="000000"/>
                </a:solidFill>
                <a:latin typeface="Trocchi"/>
              </a:rPr>
              <a:t>dzieci przebierają się za swoje ulubione postacie.</a:t>
            </a:r>
          </a:p>
          <a:p>
            <a:pPr algn="ctr">
              <a:lnSpc>
                <a:spcPts val="5125"/>
              </a:lnSpc>
            </a:pPr>
            <a:r>
              <a:rPr lang="en-US" sz="3661">
                <a:solidFill>
                  <a:srgbClr val="000000"/>
                </a:solidFill>
                <a:latin typeface="Trocchi"/>
              </a:rPr>
              <a:t>Wtedy organizowane są różne zabawy związane z bajkami.</a:t>
            </a:r>
          </a:p>
          <a:p>
            <a:pPr algn="ctr" marL="0" indent="0" lvl="0">
              <a:lnSpc>
                <a:spcPts val="5125"/>
              </a:lnSpc>
              <a:spcBef>
                <a:spcPct val="0"/>
              </a:spcBef>
            </a:pPr>
            <a:r>
              <a:rPr lang="en-US" sz="3661">
                <a:solidFill>
                  <a:srgbClr val="000000"/>
                </a:solidFill>
                <a:latin typeface="Trocchi"/>
              </a:rPr>
              <a:t>                           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76890" y="2402355"/>
            <a:ext cx="2048663" cy="1981615"/>
          </a:xfrm>
          <a:custGeom>
            <a:avLst/>
            <a:gdLst/>
            <a:ahLst/>
            <a:cxnLst/>
            <a:rect r="r" b="b" t="t" l="l"/>
            <a:pathLst>
              <a:path h="1981615" w="2048663">
                <a:moveTo>
                  <a:pt x="0" y="0"/>
                </a:moveTo>
                <a:lnTo>
                  <a:pt x="2048663" y="0"/>
                </a:lnTo>
                <a:lnTo>
                  <a:pt x="2048663" y="1981615"/>
                </a:lnTo>
                <a:lnTo>
                  <a:pt x="0" y="1981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38657" y="2953861"/>
            <a:ext cx="312913" cy="635062"/>
          </a:xfrm>
          <a:custGeom>
            <a:avLst/>
            <a:gdLst/>
            <a:ahLst/>
            <a:cxnLst/>
            <a:rect r="r" b="b" t="t" l="l"/>
            <a:pathLst>
              <a:path h="635062" w="312913">
                <a:moveTo>
                  <a:pt x="0" y="0"/>
                </a:moveTo>
                <a:lnTo>
                  <a:pt x="312912" y="0"/>
                </a:lnTo>
                <a:lnTo>
                  <a:pt x="312912" y="635062"/>
                </a:lnTo>
                <a:lnTo>
                  <a:pt x="0" y="63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74566" y="3421445"/>
            <a:ext cx="316494" cy="299231"/>
          </a:xfrm>
          <a:custGeom>
            <a:avLst/>
            <a:gdLst/>
            <a:ahLst/>
            <a:cxnLst/>
            <a:rect r="r" b="b" t="t" l="l"/>
            <a:pathLst>
              <a:path h="299231" w="316494">
                <a:moveTo>
                  <a:pt x="0" y="0"/>
                </a:moveTo>
                <a:lnTo>
                  <a:pt x="316494" y="0"/>
                </a:lnTo>
                <a:lnTo>
                  <a:pt x="316494" y="299231"/>
                </a:lnTo>
                <a:lnTo>
                  <a:pt x="0" y="299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73481">
            <a:off x="14970327" y="2045382"/>
            <a:ext cx="647242" cy="597816"/>
          </a:xfrm>
          <a:custGeom>
            <a:avLst/>
            <a:gdLst/>
            <a:ahLst/>
            <a:cxnLst/>
            <a:rect r="r" b="b" t="t" l="l"/>
            <a:pathLst>
              <a:path h="597816" w="647242">
                <a:moveTo>
                  <a:pt x="0" y="0"/>
                </a:moveTo>
                <a:lnTo>
                  <a:pt x="647242" y="0"/>
                </a:lnTo>
                <a:lnTo>
                  <a:pt x="647242" y="597816"/>
                </a:lnTo>
                <a:lnTo>
                  <a:pt x="0" y="597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007591" y="3076726"/>
            <a:ext cx="296206" cy="601156"/>
          </a:xfrm>
          <a:custGeom>
            <a:avLst/>
            <a:gdLst/>
            <a:ahLst/>
            <a:cxnLst/>
            <a:rect r="r" b="b" t="t" l="l"/>
            <a:pathLst>
              <a:path h="601156" w="296206">
                <a:moveTo>
                  <a:pt x="0" y="0"/>
                </a:moveTo>
                <a:lnTo>
                  <a:pt x="296206" y="0"/>
                </a:lnTo>
                <a:lnTo>
                  <a:pt x="296206" y="601156"/>
                </a:lnTo>
                <a:lnTo>
                  <a:pt x="0" y="601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880588" y="3243547"/>
            <a:ext cx="316494" cy="299231"/>
          </a:xfrm>
          <a:custGeom>
            <a:avLst/>
            <a:gdLst/>
            <a:ahLst/>
            <a:cxnLst/>
            <a:rect r="r" b="b" t="t" l="l"/>
            <a:pathLst>
              <a:path h="299231" w="316494">
                <a:moveTo>
                  <a:pt x="0" y="0"/>
                </a:moveTo>
                <a:lnTo>
                  <a:pt x="316494" y="0"/>
                </a:lnTo>
                <a:lnTo>
                  <a:pt x="316494" y="299231"/>
                </a:lnTo>
                <a:lnTo>
                  <a:pt x="0" y="299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19088" y="2402793"/>
            <a:ext cx="2106236" cy="2037305"/>
          </a:xfrm>
          <a:custGeom>
            <a:avLst/>
            <a:gdLst/>
            <a:ahLst/>
            <a:cxnLst/>
            <a:rect r="r" b="b" t="t" l="l"/>
            <a:pathLst>
              <a:path h="2037305" w="2106236">
                <a:moveTo>
                  <a:pt x="0" y="0"/>
                </a:moveTo>
                <a:lnTo>
                  <a:pt x="2106237" y="0"/>
                </a:lnTo>
                <a:lnTo>
                  <a:pt x="2106237" y="2037305"/>
                </a:lnTo>
                <a:lnTo>
                  <a:pt x="0" y="2037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21813">
            <a:off x="7659524" y="2479737"/>
            <a:ext cx="1901051" cy="1901051"/>
          </a:xfrm>
          <a:custGeom>
            <a:avLst/>
            <a:gdLst/>
            <a:ahLst/>
            <a:cxnLst/>
            <a:rect r="r" b="b" t="t" l="l"/>
            <a:pathLst>
              <a:path h="1901051" w="1901051">
                <a:moveTo>
                  <a:pt x="0" y="0"/>
                </a:moveTo>
                <a:lnTo>
                  <a:pt x="1901051" y="0"/>
                </a:lnTo>
                <a:lnTo>
                  <a:pt x="1901051" y="1901051"/>
                </a:lnTo>
                <a:lnTo>
                  <a:pt x="0" y="1901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14546" y="2386174"/>
            <a:ext cx="2082120" cy="2013978"/>
          </a:xfrm>
          <a:custGeom>
            <a:avLst/>
            <a:gdLst/>
            <a:ahLst/>
            <a:cxnLst/>
            <a:rect r="r" b="b" t="t" l="l"/>
            <a:pathLst>
              <a:path h="2013978" w="2082120">
                <a:moveTo>
                  <a:pt x="0" y="0"/>
                </a:moveTo>
                <a:lnTo>
                  <a:pt x="2082120" y="0"/>
                </a:lnTo>
                <a:lnTo>
                  <a:pt x="2082120" y="2013978"/>
                </a:lnTo>
                <a:lnTo>
                  <a:pt x="0" y="2013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0375" y="3108443"/>
            <a:ext cx="280578" cy="569439"/>
          </a:xfrm>
          <a:custGeom>
            <a:avLst/>
            <a:gdLst/>
            <a:ahLst/>
            <a:cxnLst/>
            <a:rect r="r" b="b" t="t" l="l"/>
            <a:pathLst>
              <a:path h="569439" w="280578">
                <a:moveTo>
                  <a:pt x="0" y="0"/>
                </a:moveTo>
                <a:lnTo>
                  <a:pt x="280578" y="0"/>
                </a:lnTo>
                <a:lnTo>
                  <a:pt x="280578" y="569439"/>
                </a:lnTo>
                <a:lnTo>
                  <a:pt x="0" y="56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461475" y="3259029"/>
            <a:ext cx="316494" cy="299231"/>
          </a:xfrm>
          <a:custGeom>
            <a:avLst/>
            <a:gdLst/>
            <a:ahLst/>
            <a:cxnLst/>
            <a:rect r="r" b="b" t="t" l="l"/>
            <a:pathLst>
              <a:path h="299231" w="316494">
                <a:moveTo>
                  <a:pt x="0" y="0"/>
                </a:moveTo>
                <a:lnTo>
                  <a:pt x="316494" y="0"/>
                </a:lnTo>
                <a:lnTo>
                  <a:pt x="316494" y="299230"/>
                </a:lnTo>
                <a:lnTo>
                  <a:pt x="0" y="2992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93356">
            <a:off x="2419280" y="2453510"/>
            <a:ext cx="1872653" cy="1872653"/>
          </a:xfrm>
          <a:custGeom>
            <a:avLst/>
            <a:gdLst/>
            <a:ahLst/>
            <a:cxnLst/>
            <a:rect r="r" b="b" t="t" l="l"/>
            <a:pathLst>
              <a:path h="1872653" w="1872653">
                <a:moveTo>
                  <a:pt x="0" y="0"/>
                </a:moveTo>
                <a:lnTo>
                  <a:pt x="1872653" y="0"/>
                </a:lnTo>
                <a:lnTo>
                  <a:pt x="1872653" y="1872654"/>
                </a:lnTo>
                <a:lnTo>
                  <a:pt x="0" y="18726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390508" y="2344290"/>
            <a:ext cx="1903441" cy="1903441"/>
          </a:xfrm>
          <a:custGeom>
            <a:avLst/>
            <a:gdLst/>
            <a:ahLst/>
            <a:cxnLst/>
            <a:rect r="r" b="b" t="t" l="l"/>
            <a:pathLst>
              <a:path h="1903441" w="1903441">
                <a:moveTo>
                  <a:pt x="0" y="0"/>
                </a:moveTo>
                <a:lnTo>
                  <a:pt x="1903440" y="0"/>
                </a:lnTo>
                <a:lnTo>
                  <a:pt x="1903440" y="1903440"/>
                </a:lnTo>
                <a:lnTo>
                  <a:pt x="0" y="1903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812349">
            <a:off x="12991499" y="2140431"/>
            <a:ext cx="1285207" cy="968725"/>
          </a:xfrm>
          <a:custGeom>
            <a:avLst/>
            <a:gdLst/>
            <a:ahLst/>
            <a:cxnLst/>
            <a:rect r="r" b="b" t="t" l="l"/>
            <a:pathLst>
              <a:path h="968725" w="1285207">
                <a:moveTo>
                  <a:pt x="0" y="0"/>
                </a:moveTo>
                <a:lnTo>
                  <a:pt x="1285207" y="0"/>
                </a:lnTo>
                <a:lnTo>
                  <a:pt x="1285207" y="968725"/>
                </a:lnTo>
                <a:lnTo>
                  <a:pt x="0" y="968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72535" y="3453771"/>
            <a:ext cx="1279035" cy="1200694"/>
          </a:xfrm>
          <a:custGeom>
            <a:avLst/>
            <a:gdLst/>
            <a:ahLst/>
            <a:cxnLst/>
            <a:rect r="r" b="b" t="t" l="l"/>
            <a:pathLst>
              <a:path h="1200694" w="1279035">
                <a:moveTo>
                  <a:pt x="0" y="0"/>
                </a:moveTo>
                <a:lnTo>
                  <a:pt x="1279034" y="0"/>
                </a:lnTo>
                <a:lnTo>
                  <a:pt x="1279034" y="1200694"/>
                </a:lnTo>
                <a:lnTo>
                  <a:pt x="0" y="1200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314546" y="313692"/>
            <a:ext cx="13910934" cy="93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>
                <a:solidFill>
                  <a:srgbClr val="004AAD"/>
                </a:solidFill>
                <a:latin typeface="Gagalin"/>
              </a:rPr>
              <a:t>SKŁAD REDAKCYJNY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98352" y="5506646"/>
            <a:ext cx="3144752" cy="2204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75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Cześć jestem Kasia,</a:t>
            </a:r>
          </a:p>
          <a:p>
            <a:pPr>
              <a:lnSpc>
                <a:spcPts val="2475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mam 13 lat. Chodzę do klasy 7a i chodzę na pływanie.</a:t>
            </a:r>
          </a:p>
          <a:p>
            <a:pPr>
              <a:lnSpc>
                <a:spcPts val="2475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Lubię śpiewać i malować.</a:t>
            </a:r>
          </a:p>
          <a:p>
            <a:pPr>
              <a:lnSpc>
                <a:spcPts val="2475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Interesuję się językiem polskim.</a:t>
            </a:r>
          </a:p>
          <a:p>
            <a:pPr>
              <a:lnSpc>
                <a:spcPts val="2475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I uwielbiam książki fantastyczne .</a:t>
            </a:r>
          </a:p>
          <a:p>
            <a:pPr>
              <a:lnSpc>
                <a:spcPts val="2475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2366236" y="4716790"/>
            <a:ext cx="4173455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3249">
                <a:solidFill>
                  <a:srgbClr val="004AAD"/>
                </a:solidFill>
                <a:latin typeface="Libre Franklin"/>
              </a:rPr>
              <a:t>Katarzyna Potok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86427" y="5516171"/>
            <a:ext cx="3117369" cy="172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Nazywam się Kasia Kruczek. Chodzę do klasy 7b i mam 13 lat.</a:t>
            </a:r>
          </a:p>
          <a:p>
            <a:pPr algn="ctr">
              <a:lnSpc>
                <a:spcPts val="2310"/>
              </a:lnSpc>
            </a:pPr>
          </a:p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Lubię tańczyć, śpiewać, oraz rysować, kocham aktorstwo.</a:t>
            </a:r>
          </a:p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 Od 7 lat uczęszczam do DSM.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91060" y="4568740"/>
            <a:ext cx="2637979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rimo"/>
              </a:rPr>
              <a:t>Kasia Kruczek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56299" y="5516171"/>
            <a:ext cx="2605975" cy="1729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Cześć jestem Zosia, mam 14 lat. </a:t>
            </a:r>
          </a:p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Chodzę na pływanie. Mam 2 siostry i 1 jednego brata.</a:t>
            </a:r>
          </a:p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Chodzę do 8 kl. Lubię śpiewać.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700664" y="4568740"/>
            <a:ext cx="3517245" cy="57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5"/>
              </a:lnSpc>
            </a:pPr>
            <a:r>
              <a:rPr lang="en-US" sz="3246">
                <a:solidFill>
                  <a:srgbClr val="004AAD"/>
                </a:solidFill>
                <a:latin typeface="Arimo"/>
              </a:rPr>
              <a:t>Zofia Potok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7516" y="2552074"/>
            <a:ext cx="2230748" cy="2157741"/>
          </a:xfrm>
          <a:custGeom>
            <a:avLst/>
            <a:gdLst/>
            <a:ahLst/>
            <a:cxnLst/>
            <a:rect r="r" b="b" t="t" l="l"/>
            <a:pathLst>
              <a:path h="2157741" w="2230748">
                <a:moveTo>
                  <a:pt x="0" y="0"/>
                </a:moveTo>
                <a:lnTo>
                  <a:pt x="2230748" y="0"/>
                </a:lnTo>
                <a:lnTo>
                  <a:pt x="2230748" y="2157742"/>
                </a:lnTo>
                <a:lnTo>
                  <a:pt x="0" y="2157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14271" y="3800006"/>
            <a:ext cx="280578" cy="569439"/>
          </a:xfrm>
          <a:custGeom>
            <a:avLst/>
            <a:gdLst/>
            <a:ahLst/>
            <a:cxnLst/>
            <a:rect r="r" b="b" t="t" l="l"/>
            <a:pathLst>
              <a:path h="569439" w="280578">
                <a:moveTo>
                  <a:pt x="0" y="0"/>
                </a:moveTo>
                <a:lnTo>
                  <a:pt x="280578" y="0"/>
                </a:lnTo>
                <a:lnTo>
                  <a:pt x="280578" y="569439"/>
                </a:lnTo>
                <a:lnTo>
                  <a:pt x="0" y="56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161" y="2825325"/>
            <a:ext cx="2082120" cy="2013978"/>
          </a:xfrm>
          <a:custGeom>
            <a:avLst/>
            <a:gdLst/>
            <a:ahLst/>
            <a:cxnLst/>
            <a:rect r="r" b="b" t="t" l="l"/>
            <a:pathLst>
              <a:path h="2013978" w="2082120">
                <a:moveTo>
                  <a:pt x="0" y="0"/>
                </a:moveTo>
                <a:lnTo>
                  <a:pt x="2082120" y="0"/>
                </a:lnTo>
                <a:lnTo>
                  <a:pt x="2082120" y="2013978"/>
                </a:lnTo>
                <a:lnTo>
                  <a:pt x="0" y="201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01041">
            <a:off x="1256774" y="2616009"/>
            <a:ext cx="2196893" cy="2196893"/>
          </a:xfrm>
          <a:custGeom>
            <a:avLst/>
            <a:gdLst/>
            <a:ahLst/>
            <a:cxnLst/>
            <a:rect r="r" b="b" t="t" l="l"/>
            <a:pathLst>
              <a:path h="2196893" w="2196893">
                <a:moveTo>
                  <a:pt x="0" y="0"/>
                </a:moveTo>
                <a:lnTo>
                  <a:pt x="2196893" y="0"/>
                </a:lnTo>
                <a:lnTo>
                  <a:pt x="2196893" y="2196893"/>
                </a:lnTo>
                <a:lnTo>
                  <a:pt x="0" y="2196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22339" y="2611367"/>
            <a:ext cx="2244441" cy="2170987"/>
          </a:xfrm>
          <a:custGeom>
            <a:avLst/>
            <a:gdLst/>
            <a:ahLst/>
            <a:cxnLst/>
            <a:rect r="r" b="b" t="t" l="l"/>
            <a:pathLst>
              <a:path h="2170987" w="2244441">
                <a:moveTo>
                  <a:pt x="0" y="0"/>
                </a:moveTo>
                <a:lnTo>
                  <a:pt x="2244442" y="0"/>
                </a:lnTo>
                <a:lnTo>
                  <a:pt x="2244442" y="2170987"/>
                </a:lnTo>
                <a:lnTo>
                  <a:pt x="0" y="2170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00934">
            <a:off x="5281927" y="2834227"/>
            <a:ext cx="1725266" cy="1725266"/>
          </a:xfrm>
          <a:custGeom>
            <a:avLst/>
            <a:gdLst/>
            <a:ahLst/>
            <a:cxnLst/>
            <a:rect r="r" b="b" t="t" l="l"/>
            <a:pathLst>
              <a:path h="1725266" w="1725266">
                <a:moveTo>
                  <a:pt x="0" y="0"/>
                </a:moveTo>
                <a:lnTo>
                  <a:pt x="1725266" y="0"/>
                </a:lnTo>
                <a:lnTo>
                  <a:pt x="1725266" y="1725266"/>
                </a:lnTo>
                <a:lnTo>
                  <a:pt x="0" y="17252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09952">
            <a:off x="2770488" y="2503066"/>
            <a:ext cx="734741" cy="809632"/>
          </a:xfrm>
          <a:custGeom>
            <a:avLst/>
            <a:gdLst/>
            <a:ahLst/>
            <a:cxnLst/>
            <a:rect r="r" b="b" t="t" l="l"/>
            <a:pathLst>
              <a:path h="809632" w="734741">
                <a:moveTo>
                  <a:pt x="0" y="0"/>
                </a:moveTo>
                <a:lnTo>
                  <a:pt x="734741" y="0"/>
                </a:lnTo>
                <a:lnTo>
                  <a:pt x="734741" y="809632"/>
                </a:lnTo>
                <a:lnTo>
                  <a:pt x="0" y="809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63744">
            <a:off x="1188856" y="4383564"/>
            <a:ext cx="723997" cy="652502"/>
          </a:xfrm>
          <a:custGeom>
            <a:avLst/>
            <a:gdLst/>
            <a:ahLst/>
            <a:cxnLst/>
            <a:rect r="r" b="b" t="t" l="l"/>
            <a:pathLst>
              <a:path h="652502" w="723997">
                <a:moveTo>
                  <a:pt x="0" y="0"/>
                </a:moveTo>
                <a:lnTo>
                  <a:pt x="723997" y="0"/>
                </a:lnTo>
                <a:lnTo>
                  <a:pt x="723997" y="652503"/>
                </a:lnTo>
                <a:lnTo>
                  <a:pt x="0" y="652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05106" y="2431646"/>
            <a:ext cx="2398597" cy="2398597"/>
          </a:xfrm>
          <a:custGeom>
            <a:avLst/>
            <a:gdLst/>
            <a:ahLst/>
            <a:cxnLst/>
            <a:rect r="r" b="b" t="t" l="l"/>
            <a:pathLst>
              <a:path h="2398597" w="2398597">
                <a:moveTo>
                  <a:pt x="0" y="0"/>
                </a:moveTo>
                <a:lnTo>
                  <a:pt x="2398597" y="0"/>
                </a:lnTo>
                <a:lnTo>
                  <a:pt x="2398597" y="2398597"/>
                </a:lnTo>
                <a:lnTo>
                  <a:pt x="0" y="23985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61621" y="4369445"/>
            <a:ext cx="4153765" cy="4153765"/>
          </a:xfrm>
          <a:custGeom>
            <a:avLst/>
            <a:gdLst/>
            <a:ahLst/>
            <a:cxnLst/>
            <a:rect r="r" b="b" t="t" l="l"/>
            <a:pathLst>
              <a:path h="4153765" w="4153765">
                <a:moveTo>
                  <a:pt x="0" y="0"/>
                </a:moveTo>
                <a:lnTo>
                  <a:pt x="4153765" y="0"/>
                </a:lnTo>
                <a:lnTo>
                  <a:pt x="4153765" y="4153765"/>
                </a:lnTo>
                <a:lnTo>
                  <a:pt x="0" y="41537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22677">
            <a:off x="6406301" y="2260820"/>
            <a:ext cx="860479" cy="906961"/>
          </a:xfrm>
          <a:custGeom>
            <a:avLst/>
            <a:gdLst/>
            <a:ahLst/>
            <a:cxnLst/>
            <a:rect r="r" b="b" t="t" l="l"/>
            <a:pathLst>
              <a:path h="906961" w="860479">
                <a:moveTo>
                  <a:pt x="0" y="0"/>
                </a:moveTo>
                <a:lnTo>
                  <a:pt x="860480" y="0"/>
                </a:lnTo>
                <a:lnTo>
                  <a:pt x="860480" y="906962"/>
                </a:lnTo>
                <a:lnTo>
                  <a:pt x="0" y="906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642496" y="3054819"/>
            <a:ext cx="5073026" cy="251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744">
                <a:solidFill>
                  <a:srgbClr val="004AAD"/>
                </a:solidFill>
                <a:latin typeface="Libre Franklin Bold Italics"/>
              </a:rPr>
              <a:t>Opiekun </a:t>
            </a:r>
            <a:r>
              <a:rPr lang="en-US" sz="1744">
                <a:solidFill>
                  <a:srgbClr val="004AAD"/>
                </a:solidFill>
                <a:latin typeface="Libre Franklin Bold Italics"/>
              </a:rPr>
              <a:t>koła dziennikarskiego: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197039" y="3320637"/>
            <a:ext cx="4085847" cy="904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03"/>
              </a:lnSpc>
            </a:pPr>
            <a:r>
              <a:rPr lang="en-US" sz="5287">
                <a:solidFill>
                  <a:srgbClr val="004AAD"/>
                </a:solidFill>
                <a:latin typeface="Trocchi"/>
              </a:rPr>
              <a:t>Marta Śliwa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41364" y="4960400"/>
            <a:ext cx="4301133" cy="55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Open Sans"/>
              </a:rPr>
              <a:t>Magdalena Rzemińska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14271" y="5702293"/>
            <a:ext cx="3358159" cy="1685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11"/>
              </a:lnSpc>
            </a:pPr>
            <a:r>
              <a:rPr lang="en-US" sz="1936">
                <a:solidFill>
                  <a:srgbClr val="004AAD"/>
                </a:solidFill>
                <a:latin typeface="Arimo"/>
              </a:rPr>
              <a:t>Cześć! Mam na imię Magda i chodzę do klasy </a:t>
            </a:r>
          </a:p>
          <a:p>
            <a:pPr>
              <a:lnSpc>
                <a:spcPts val="2711"/>
              </a:lnSpc>
            </a:pPr>
            <a:r>
              <a:rPr lang="en-US" sz="1936">
                <a:solidFill>
                  <a:srgbClr val="004AAD"/>
                </a:solidFill>
                <a:latin typeface="Arimo"/>
              </a:rPr>
              <a:t>7a. Od dwóch lat chodzę na karate. Bardzo lubię spędzać czas ze znajomymi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9539" y="5702293"/>
            <a:ext cx="2551620" cy="201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Cześć! Nazywam się Ania Kafel. Mam 10 lat i chodzę do klasy 4a. W wolnym czasie lubię rysować, wspinać się oraz tańczyć. Interesuję się zwierzętami i astronomią 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96598" y="4941350"/>
            <a:ext cx="3517245" cy="57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5"/>
              </a:lnSpc>
            </a:pPr>
            <a:r>
              <a:rPr lang="en-US" sz="3246">
                <a:solidFill>
                  <a:srgbClr val="004AAD"/>
                </a:solidFill>
                <a:latin typeface="Arimo"/>
              </a:rPr>
              <a:t>Ania Kafel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828083" y="5702293"/>
            <a:ext cx="3179264" cy="1158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Cześć! Jestem Julka Zięba</a:t>
            </a:r>
          </a:p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 mam 10 i chodzę do klasy 4a.</a:t>
            </a:r>
          </a:p>
          <a:p>
            <a:pPr>
              <a:lnSpc>
                <a:spcPts val="2310"/>
              </a:lnSpc>
            </a:pPr>
            <a:r>
              <a:rPr lang="en-US" sz="1650">
                <a:solidFill>
                  <a:srgbClr val="004AAD"/>
                </a:solidFill>
                <a:latin typeface="Arimo"/>
              </a:rPr>
              <a:t>W wolnym czasie jeżdzę konno .</a:t>
            </a:r>
          </a:p>
          <a:p>
            <a:pPr>
              <a:lnSpc>
                <a:spcPts val="2310"/>
              </a:lnSpc>
              <a:spcBef>
                <a:spcPct val="0"/>
              </a:spcBef>
            </a:pPr>
            <a:r>
              <a:rPr lang="en-US" sz="1650">
                <a:solidFill>
                  <a:srgbClr val="004AAD"/>
                </a:solidFill>
                <a:latin typeface="Arimo"/>
              </a:rPr>
              <a:t>interesuję sie sportem.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41406" y="4941350"/>
            <a:ext cx="3517245" cy="57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5"/>
              </a:lnSpc>
            </a:pPr>
            <a:r>
              <a:rPr lang="en-US" sz="3246">
                <a:solidFill>
                  <a:srgbClr val="004AAD"/>
                </a:solidFill>
                <a:latin typeface="Arimo"/>
              </a:rPr>
              <a:t>Julia Zięba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0" y="394265"/>
            <a:ext cx="18288000" cy="93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80"/>
              </a:lnSpc>
            </a:pPr>
            <a:r>
              <a:rPr lang="en-US" sz="6527">
                <a:solidFill>
                  <a:srgbClr val="004AAD"/>
                </a:solidFill>
                <a:latin typeface="Gagalin"/>
              </a:rPr>
              <a:t>SKŁAD REDAKCYJNY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D7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7248" y="133137"/>
            <a:ext cx="12942289" cy="1431836"/>
            <a:chOff x="0" y="0"/>
            <a:chExt cx="17256386" cy="190911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90500"/>
              <a:ext cx="17256386" cy="664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43"/>
                </a:lnSpc>
              </a:pPr>
              <a:r>
                <a:rPr lang="en-US" sz="4991">
                  <a:solidFill>
                    <a:srgbClr val="004AAD"/>
                  </a:solidFill>
                  <a:latin typeface="Open Sans Extra Bold"/>
                </a:rPr>
                <a:t>W numerze:</a:t>
              </a:r>
            </a:p>
            <a:p>
              <a:pPr>
                <a:lnSpc>
                  <a:spcPts val="75"/>
                </a:lnSpc>
              </a:pP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453671" y="1587085"/>
              <a:ext cx="16349043" cy="322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00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695855" y="1799065"/>
            <a:ext cx="4335193" cy="8297020"/>
          </a:xfrm>
          <a:custGeom>
            <a:avLst/>
            <a:gdLst/>
            <a:ahLst/>
            <a:cxnLst/>
            <a:rect r="r" b="b" t="t" l="l"/>
            <a:pathLst>
              <a:path h="8297020" w="4335193">
                <a:moveTo>
                  <a:pt x="0" y="0"/>
                </a:moveTo>
                <a:lnTo>
                  <a:pt x="4335193" y="0"/>
                </a:lnTo>
                <a:lnTo>
                  <a:pt x="4335193" y="8297020"/>
                </a:lnTo>
                <a:lnTo>
                  <a:pt x="0" y="829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89960" y="9848021"/>
            <a:ext cx="5473492" cy="438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139238" y="5015865"/>
            <a:ext cx="9525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066402"/>
            <a:ext cx="5969693" cy="1160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55"/>
              </a:lnSpc>
            </a:pPr>
            <a:r>
              <a:rPr lang="en-US" sz="2799">
                <a:solidFill>
                  <a:srgbClr val="000000"/>
                </a:solidFill>
                <a:latin typeface="Arimo"/>
              </a:rPr>
              <a:t> 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Dzień Praw Dziecka.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Święto Niepodległości W Naszej Szkole.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Mistrz Tabliczki Mnożenia.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Kącik Przyrodniczy.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Kącik Podróżniczy.</a:t>
            </a:r>
          </a:p>
          <a:p>
            <a:pPr algn="just"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Kącik Książek.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Znani Polacy Którzy Odeszli W Tym Roku.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Narodowe Święto Niepodległości.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Szarlotka Z Kruszonką.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Światowy Dzień życzliwości.</a:t>
            </a:r>
          </a:p>
          <a:p>
            <a:pPr marL="604516" indent="-302258" lvl="1">
              <a:lnSpc>
                <a:spcPts val="565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dore The World JP"/>
              </a:rPr>
              <a:t>Dzień Postaci Z Bajek.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D4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2998546"/>
            <a:ext cx="18288000" cy="6055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4AAD"/>
                </a:solidFill>
                <a:latin typeface="Trocchi Medium"/>
              </a:rPr>
              <a:t>W 1989 roku Organizacja Narodów Zjednoczonych przyjęła uniwersalny dokument, gwarantujący wszystkim dzieciom na świecie ich prawa. Chronią one dzieci, ale i wspierają je w prawidłowym rozwoju. Znajomość tego dokumentu umożliwia dorosłym zrozumienie ich roli w zagwarantowaniu i respektowaniu praw dziecka. Z kolei przybliżanie praw dziecka najmłodszym pozwala im uchronić się przed różnymi niebezpieczeństwami. Międzynarodowy Dzień Praw Dziecka z UNICEF to wydarzenie, które jednoczy wszystkie dzieci na świecie.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4AAD"/>
                </a:solidFill>
                <a:latin typeface="Trocchi Medium"/>
              </a:rPr>
              <a:t>W tym dniu, w wielu krajach, dzieci oraz dorośli podejmują wspólne inicjatywy. W obchody włączyły się także placówki edukacyjne w Polsce. </a:t>
            </a:r>
          </a:p>
          <a:p>
            <a:pPr algn="ctr">
              <a:lnSpc>
                <a:spcPts val="2520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498213">
            <a:off x="0" y="220027"/>
            <a:ext cx="1801368" cy="3497801"/>
          </a:xfrm>
          <a:custGeom>
            <a:avLst/>
            <a:gdLst/>
            <a:ahLst/>
            <a:cxnLst/>
            <a:rect r="r" b="b" t="t" l="l"/>
            <a:pathLst>
              <a:path h="3497801" w="1801368">
                <a:moveTo>
                  <a:pt x="0" y="0"/>
                </a:moveTo>
                <a:lnTo>
                  <a:pt x="1801368" y="0"/>
                </a:lnTo>
                <a:lnTo>
                  <a:pt x="1801368" y="3497801"/>
                </a:lnTo>
                <a:lnTo>
                  <a:pt x="0" y="3497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09359" y="162877"/>
            <a:ext cx="8899628" cy="2865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</a:p>
          <a:p>
            <a:pPr algn="ctr">
              <a:lnSpc>
                <a:spcPts val="9449"/>
              </a:lnSpc>
            </a:pPr>
            <a:r>
              <a:rPr lang="en-US" sz="6749">
                <a:solidFill>
                  <a:srgbClr val="004AAD"/>
                </a:solidFill>
                <a:latin typeface="Abril Fatface"/>
              </a:rPr>
              <a:t>Dzień Praw Dziecka 20 Listopada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992317" y="9515985"/>
            <a:ext cx="8899628" cy="457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4AAD"/>
                </a:solidFill>
                <a:latin typeface="Arimo"/>
              </a:rPr>
              <a:t>Zofia  Potok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396503">
            <a:off x="16358616" y="312060"/>
            <a:ext cx="1801368" cy="3497801"/>
          </a:xfrm>
          <a:custGeom>
            <a:avLst/>
            <a:gdLst/>
            <a:ahLst/>
            <a:cxnLst/>
            <a:rect r="r" b="b" t="t" l="l"/>
            <a:pathLst>
              <a:path h="3497801" w="1801368">
                <a:moveTo>
                  <a:pt x="0" y="0"/>
                </a:moveTo>
                <a:lnTo>
                  <a:pt x="1801368" y="0"/>
                </a:lnTo>
                <a:lnTo>
                  <a:pt x="1801368" y="3497801"/>
                </a:lnTo>
                <a:lnTo>
                  <a:pt x="0" y="3497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D2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14956" y="1957874"/>
            <a:ext cx="11798710" cy="8229600"/>
          </a:xfrm>
          <a:custGeom>
            <a:avLst/>
            <a:gdLst/>
            <a:ahLst/>
            <a:cxnLst/>
            <a:rect r="r" b="b" t="t" l="l"/>
            <a:pathLst>
              <a:path h="8229600" w="11798710">
                <a:moveTo>
                  <a:pt x="0" y="0"/>
                </a:moveTo>
                <a:lnTo>
                  <a:pt x="11798710" y="0"/>
                </a:lnTo>
                <a:lnTo>
                  <a:pt x="11798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19469" y="2764219"/>
            <a:ext cx="1683851" cy="1246050"/>
          </a:xfrm>
          <a:custGeom>
            <a:avLst/>
            <a:gdLst/>
            <a:ahLst/>
            <a:cxnLst/>
            <a:rect r="r" b="b" t="t" l="l"/>
            <a:pathLst>
              <a:path h="1246050" w="1683851">
                <a:moveTo>
                  <a:pt x="0" y="0"/>
                </a:moveTo>
                <a:lnTo>
                  <a:pt x="1683851" y="0"/>
                </a:lnTo>
                <a:lnTo>
                  <a:pt x="1683851" y="1246050"/>
                </a:lnTo>
                <a:lnTo>
                  <a:pt x="0" y="1246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295153" y="2099617"/>
            <a:ext cx="2040723" cy="2086737"/>
            <a:chOff x="0" y="0"/>
            <a:chExt cx="537474" cy="5495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7474" cy="549593"/>
            </a:xfrm>
            <a:custGeom>
              <a:avLst/>
              <a:gdLst/>
              <a:ahLst/>
              <a:cxnLst/>
              <a:rect r="r" b="b" t="t" l="l"/>
              <a:pathLst>
                <a:path h="549593" w="537474">
                  <a:moveTo>
                    <a:pt x="193479" y="0"/>
                  </a:moveTo>
                  <a:lnTo>
                    <a:pt x="343995" y="0"/>
                  </a:lnTo>
                  <a:cubicBezTo>
                    <a:pt x="450851" y="0"/>
                    <a:pt x="537474" y="86624"/>
                    <a:pt x="537474" y="193479"/>
                  </a:cubicBezTo>
                  <a:lnTo>
                    <a:pt x="537474" y="356114"/>
                  </a:lnTo>
                  <a:cubicBezTo>
                    <a:pt x="537474" y="462970"/>
                    <a:pt x="450851" y="549593"/>
                    <a:pt x="343995" y="549593"/>
                  </a:cubicBezTo>
                  <a:lnTo>
                    <a:pt x="193479" y="549593"/>
                  </a:lnTo>
                  <a:cubicBezTo>
                    <a:pt x="86624" y="549593"/>
                    <a:pt x="0" y="462970"/>
                    <a:pt x="0" y="356114"/>
                  </a:cubicBezTo>
                  <a:lnTo>
                    <a:pt x="0" y="193479"/>
                  </a:lnTo>
                  <a:cubicBezTo>
                    <a:pt x="0" y="86624"/>
                    <a:pt x="86624" y="0"/>
                    <a:pt x="193479" y="0"/>
                  </a:cubicBezTo>
                  <a:close/>
                </a:path>
              </a:pathLst>
            </a:custGeom>
            <a:solidFill>
              <a:srgbClr val="D4C39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37474" cy="587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10264" y="2542148"/>
            <a:ext cx="8333736" cy="6428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5"/>
              </a:lnSpc>
              <a:spcBef>
                <a:spcPct val="0"/>
              </a:spcBef>
            </a:pPr>
            <a:r>
              <a:rPr lang="en-US" sz="3325">
                <a:solidFill>
                  <a:srgbClr val="040505"/>
                </a:solidFill>
                <a:latin typeface="Abril Fatface"/>
              </a:rPr>
              <a:t>W ramach obchodów 105-lecia odzyskania przez Polskę niepodległości w piątek 10.11.2023 r.  w Zespole Szkolno – Przedszkolnym w Stróżach odbyła się uroczysta akademia , podczas której uczniowie  klas szóstych pod opieką wychowawców oraz Pana Grzegorza Matuły przygotowali piękny przepełniony patosem występ, który  sprawił, że w każdym z naszych uczniów wzbudziły się patriotyczne uczucia.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72004" y="640071"/>
            <a:ext cx="8980865" cy="691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4"/>
              </a:lnSpc>
            </a:pPr>
            <a:r>
              <a:rPr lang="en-US" sz="4039">
                <a:solidFill>
                  <a:srgbClr val="030303"/>
                </a:solidFill>
                <a:latin typeface="Abril Fatface"/>
              </a:rPr>
              <a:t>Święto Niepodległości w naszej szkole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95153" y="2551673"/>
            <a:ext cx="2048651" cy="11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5"/>
              </a:lnSpc>
            </a:pPr>
            <a:r>
              <a:rPr lang="en-US" sz="2189">
                <a:solidFill>
                  <a:srgbClr val="000000"/>
                </a:solidFill>
                <a:latin typeface="League Spartan"/>
              </a:rPr>
              <a:t>RELACJA Z DNIA 11 LISTOPADA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02239" y="9498347"/>
            <a:ext cx="1926154" cy="408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2"/>
              </a:lnSpc>
            </a:pPr>
            <a:r>
              <a:rPr lang="en-US" sz="2351">
                <a:solidFill>
                  <a:srgbClr val="000000"/>
                </a:solidFill>
                <a:latin typeface="Arimo"/>
              </a:rPr>
              <a:t>Paulina Potok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34027" y="1028700"/>
            <a:ext cx="8469419" cy="8469419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419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029306" y="1942786"/>
            <a:ext cx="2750921" cy="1041911"/>
          </a:xfrm>
          <a:custGeom>
            <a:avLst/>
            <a:gdLst/>
            <a:ahLst/>
            <a:cxnLst/>
            <a:rect r="r" b="b" t="t" l="l"/>
            <a:pathLst>
              <a:path h="1041911" w="2750921">
                <a:moveTo>
                  <a:pt x="0" y="0"/>
                </a:moveTo>
                <a:lnTo>
                  <a:pt x="2750921" y="0"/>
                </a:lnTo>
                <a:lnTo>
                  <a:pt x="2750921" y="1041911"/>
                </a:lnTo>
                <a:lnTo>
                  <a:pt x="0" y="1041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20300" y="8797779"/>
            <a:ext cx="946854" cy="1321960"/>
          </a:xfrm>
          <a:custGeom>
            <a:avLst/>
            <a:gdLst/>
            <a:ahLst/>
            <a:cxnLst/>
            <a:rect r="r" b="b" t="t" l="l"/>
            <a:pathLst>
              <a:path h="1321960" w="946854">
                <a:moveTo>
                  <a:pt x="0" y="0"/>
                </a:moveTo>
                <a:lnTo>
                  <a:pt x="946854" y="0"/>
                </a:lnTo>
                <a:lnTo>
                  <a:pt x="946854" y="1321961"/>
                </a:lnTo>
                <a:lnTo>
                  <a:pt x="0" y="132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0826" y="0"/>
            <a:ext cx="3271508" cy="3407821"/>
          </a:xfrm>
          <a:custGeom>
            <a:avLst/>
            <a:gdLst/>
            <a:ahLst/>
            <a:cxnLst/>
            <a:rect r="r" b="b" t="t" l="l"/>
            <a:pathLst>
              <a:path h="3407821" w="3271508">
                <a:moveTo>
                  <a:pt x="0" y="0"/>
                </a:moveTo>
                <a:lnTo>
                  <a:pt x="3271508" y="0"/>
                </a:lnTo>
                <a:lnTo>
                  <a:pt x="3271508" y="3407821"/>
                </a:lnTo>
                <a:lnTo>
                  <a:pt x="0" y="3407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74987" y="-466334"/>
            <a:ext cx="3368626" cy="3564683"/>
          </a:xfrm>
          <a:custGeom>
            <a:avLst/>
            <a:gdLst/>
            <a:ahLst/>
            <a:cxnLst/>
            <a:rect r="r" b="b" t="t" l="l"/>
            <a:pathLst>
              <a:path h="3564683" w="3368626">
                <a:moveTo>
                  <a:pt x="0" y="0"/>
                </a:moveTo>
                <a:lnTo>
                  <a:pt x="3368626" y="0"/>
                </a:lnTo>
                <a:lnTo>
                  <a:pt x="3368626" y="3564683"/>
                </a:lnTo>
                <a:lnTo>
                  <a:pt x="0" y="3564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70471" y="674718"/>
            <a:ext cx="6223062" cy="64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63"/>
              </a:lnSpc>
            </a:pPr>
            <a:r>
              <a:rPr lang="en-US" sz="3831">
                <a:solidFill>
                  <a:srgbClr val="000000"/>
                </a:solidFill>
                <a:latin typeface="Abril Fatface"/>
              </a:rPr>
              <a:t>Mistrz Tabliczki  Mnożenia 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9794" y="2918022"/>
            <a:ext cx="6199993" cy="438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8"/>
              </a:lnSpc>
            </a:pPr>
            <a:r>
              <a:rPr lang="en-US" sz="3134">
                <a:solidFill>
                  <a:srgbClr val="FFFFFF"/>
                </a:solidFill>
                <a:latin typeface="Trocchi"/>
              </a:rPr>
              <a:t>Z okazji Dnia Tabliczki Mnożenia w naszej szkole zorganizowano konkurs na mistrza tabliczki mnożenia w kategoriach:</a:t>
            </a:r>
          </a:p>
          <a:p>
            <a:pPr algn="ctr" marL="676782" indent="-338391" lvl="1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FFFFFF"/>
                </a:solidFill>
                <a:latin typeface="Trocchi"/>
              </a:rPr>
              <a:t>klasy: I-III</a:t>
            </a:r>
          </a:p>
          <a:p>
            <a:pPr algn="ctr" marL="676782" indent="-338391" lvl="1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FFFFFF"/>
                </a:solidFill>
                <a:latin typeface="Trocchi"/>
              </a:rPr>
              <a:t>klasy IV-VI</a:t>
            </a:r>
          </a:p>
          <a:p>
            <a:pPr algn="ctr" marL="676782" indent="-338391" lvl="1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FFFFFF"/>
                </a:solidFill>
                <a:latin typeface="Trocchi"/>
              </a:rPr>
              <a:t>klasy VII-VIII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88395" y="1857061"/>
            <a:ext cx="3656667" cy="1593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5"/>
              </a:lnSpc>
            </a:pPr>
            <a:r>
              <a:rPr lang="en-US" sz="4632">
                <a:solidFill>
                  <a:srgbClr val="000000"/>
                </a:solidFill>
                <a:latin typeface="Abril Fatface"/>
              </a:rPr>
              <a:t>A oto wyniki: </a:t>
            </a:r>
          </a:p>
          <a:p>
            <a:pPr algn="ctr">
              <a:lnSpc>
                <a:spcPts val="648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401846" y="2783673"/>
            <a:ext cx="7029765" cy="394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6"/>
              </a:lnSpc>
              <a:spcBef>
                <a:spcPct val="0"/>
              </a:spcBef>
            </a:pPr>
            <a:r>
              <a:rPr lang="en-US" sz="2804">
                <a:solidFill>
                  <a:srgbClr val="000000"/>
                </a:solidFill>
                <a:latin typeface="Abril Fatface"/>
              </a:rPr>
              <a:t>MISTRZ TABLICZKI MNOŻENIA 2023 KLAS III ŁUKASZ KALINOWSKI</a:t>
            </a:r>
          </a:p>
          <a:p>
            <a:pPr algn="ctr">
              <a:lnSpc>
                <a:spcPts val="3926"/>
              </a:lnSpc>
              <a:spcBef>
                <a:spcPct val="0"/>
              </a:spcBef>
            </a:pPr>
          </a:p>
          <a:p>
            <a:pPr algn="ctr">
              <a:lnSpc>
                <a:spcPts val="3926"/>
              </a:lnSpc>
              <a:spcBef>
                <a:spcPct val="0"/>
              </a:spcBef>
            </a:pPr>
            <a:r>
              <a:rPr lang="en-US" sz="2804">
                <a:solidFill>
                  <a:srgbClr val="000000"/>
                </a:solidFill>
                <a:latin typeface="Abril Fatface"/>
              </a:rPr>
              <a:t>MISTRZ TABLICZKI MNOŻENIA 2023 KLAS IV-VI BARTOSZ MATUSIK</a:t>
            </a:r>
          </a:p>
          <a:p>
            <a:pPr algn="ctr">
              <a:lnSpc>
                <a:spcPts val="3926"/>
              </a:lnSpc>
              <a:spcBef>
                <a:spcPct val="0"/>
              </a:spcBef>
            </a:pPr>
          </a:p>
          <a:p>
            <a:pPr algn="ctr">
              <a:lnSpc>
                <a:spcPts val="3926"/>
              </a:lnSpc>
              <a:spcBef>
                <a:spcPct val="0"/>
              </a:spcBef>
            </a:pPr>
            <a:r>
              <a:rPr lang="en-US" sz="2804">
                <a:solidFill>
                  <a:srgbClr val="000000"/>
                </a:solidFill>
                <a:latin typeface="Abril Fatface"/>
              </a:rPr>
              <a:t>MISTRZ TABLICZKI MNOŻENIA 2023 KLAS VII-VIII MATEUSZ TARŁOWSKI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919374" y="9201150"/>
            <a:ext cx="2672358" cy="529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664195"/>
                </a:solidFill>
                <a:latin typeface="Abril Fatface"/>
              </a:rPr>
              <a:t>Paulina Potok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D4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71993" y="1307702"/>
            <a:ext cx="3564409" cy="3756952"/>
          </a:xfrm>
          <a:custGeom>
            <a:avLst/>
            <a:gdLst/>
            <a:ahLst/>
            <a:cxnLst/>
            <a:rect r="r" b="b" t="t" l="l"/>
            <a:pathLst>
              <a:path h="3756952" w="3564409">
                <a:moveTo>
                  <a:pt x="0" y="0"/>
                </a:moveTo>
                <a:lnTo>
                  <a:pt x="3564408" y="0"/>
                </a:lnTo>
                <a:lnTo>
                  <a:pt x="3564408" y="3756953"/>
                </a:lnTo>
                <a:lnTo>
                  <a:pt x="0" y="375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49887" y="2520929"/>
            <a:ext cx="11901403" cy="5511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6"/>
              </a:lnSpc>
            </a:pPr>
            <a:r>
              <a:rPr lang="en-US" sz="3133">
                <a:solidFill>
                  <a:srgbClr val="000000"/>
                </a:solidFill>
                <a:latin typeface="Trocchi"/>
              </a:rPr>
              <a:t>Statyczny lis według naukowców śpi około 10 godzin na dobę. Insteresujące jest to, że swoje nory mogą dzielić z innymi gatunkami zwierząt. Naprzykład z borsukami. Lisy to ciekawskie zwierzęta, które swoim zachowaniem przypominają nie tylko psa, ale też i kota! Zwierzę to symbolizuje spryt, a także zdolność radzenia sobie w trudnych sytuacjach. Słowo liszka oznacza samice lisa. Zwierzę szczeka najczęściej w okresie cieczki. Szczekaniem liszka informuje młode o niebezpieczeństwie. Lis to bardzo piękne zwierzę.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6803235"/>
            <a:ext cx="3154930" cy="3410735"/>
          </a:xfrm>
          <a:custGeom>
            <a:avLst/>
            <a:gdLst/>
            <a:ahLst/>
            <a:cxnLst/>
            <a:rect r="r" b="b" t="t" l="l"/>
            <a:pathLst>
              <a:path h="3410735" w="3154930">
                <a:moveTo>
                  <a:pt x="0" y="0"/>
                </a:moveTo>
                <a:lnTo>
                  <a:pt x="3154930" y="0"/>
                </a:lnTo>
                <a:lnTo>
                  <a:pt x="3154930" y="3410736"/>
                </a:lnTo>
                <a:lnTo>
                  <a:pt x="0" y="3410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4233622" y="7895160"/>
            <a:ext cx="3805559" cy="2147692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446819" y="374338"/>
            <a:ext cx="1582434" cy="2175166"/>
          </a:xfrm>
          <a:custGeom>
            <a:avLst/>
            <a:gdLst/>
            <a:ahLst/>
            <a:cxnLst/>
            <a:rect r="r" b="b" t="t" l="l"/>
            <a:pathLst>
              <a:path h="2175166" w="1582434">
                <a:moveTo>
                  <a:pt x="0" y="0"/>
                </a:moveTo>
                <a:lnTo>
                  <a:pt x="1582433" y="0"/>
                </a:lnTo>
                <a:lnTo>
                  <a:pt x="1582433" y="2175166"/>
                </a:lnTo>
                <a:lnTo>
                  <a:pt x="0" y="2175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86998" y="8329901"/>
            <a:ext cx="3544144" cy="1732201"/>
          </a:xfrm>
          <a:custGeom>
            <a:avLst/>
            <a:gdLst/>
            <a:ahLst/>
            <a:cxnLst/>
            <a:rect r="r" b="b" t="t" l="l"/>
            <a:pathLst>
              <a:path h="1732201" w="3544144">
                <a:moveTo>
                  <a:pt x="0" y="0"/>
                </a:moveTo>
                <a:lnTo>
                  <a:pt x="3544145" y="0"/>
                </a:lnTo>
                <a:lnTo>
                  <a:pt x="3544145" y="1732201"/>
                </a:lnTo>
                <a:lnTo>
                  <a:pt x="0" y="1732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95747" y="5685353"/>
            <a:ext cx="2943434" cy="1964742"/>
          </a:xfrm>
          <a:custGeom>
            <a:avLst/>
            <a:gdLst/>
            <a:ahLst/>
            <a:cxnLst/>
            <a:rect r="r" b="b" t="t" l="l"/>
            <a:pathLst>
              <a:path h="1964742" w="2943434">
                <a:moveTo>
                  <a:pt x="0" y="0"/>
                </a:moveTo>
                <a:lnTo>
                  <a:pt x="2943434" y="0"/>
                </a:lnTo>
                <a:lnTo>
                  <a:pt x="2943434" y="1964742"/>
                </a:lnTo>
                <a:lnTo>
                  <a:pt x="0" y="1964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90958" y="7909157"/>
            <a:ext cx="3187516" cy="2119698"/>
          </a:xfrm>
          <a:custGeom>
            <a:avLst/>
            <a:gdLst/>
            <a:ahLst/>
            <a:cxnLst/>
            <a:rect r="r" b="b" t="t" l="l"/>
            <a:pathLst>
              <a:path h="2119698" w="3187516">
                <a:moveTo>
                  <a:pt x="0" y="0"/>
                </a:moveTo>
                <a:lnTo>
                  <a:pt x="3187516" y="0"/>
                </a:lnTo>
                <a:lnTo>
                  <a:pt x="3187516" y="2119698"/>
                </a:lnTo>
                <a:lnTo>
                  <a:pt x="0" y="2119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304056" y="5656979"/>
            <a:ext cx="1547156" cy="1993115"/>
          </a:xfrm>
          <a:custGeom>
            <a:avLst/>
            <a:gdLst/>
            <a:ahLst/>
            <a:cxnLst/>
            <a:rect r="r" b="b" t="t" l="l"/>
            <a:pathLst>
              <a:path h="1993115" w="1547156">
                <a:moveTo>
                  <a:pt x="0" y="0"/>
                </a:moveTo>
                <a:lnTo>
                  <a:pt x="1547155" y="0"/>
                </a:lnTo>
                <a:lnTo>
                  <a:pt x="1547155" y="1993116"/>
                </a:lnTo>
                <a:lnTo>
                  <a:pt x="0" y="19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246822">
            <a:off x="12745065" y="48106"/>
            <a:ext cx="3806190" cy="4114800"/>
          </a:xfrm>
          <a:custGeom>
            <a:avLst/>
            <a:gdLst/>
            <a:ahLst/>
            <a:cxnLst/>
            <a:rect r="r" b="b" t="t" l="l"/>
            <a:pathLst>
              <a:path h="4114800" w="3806190">
                <a:moveTo>
                  <a:pt x="0" y="0"/>
                </a:moveTo>
                <a:lnTo>
                  <a:pt x="3806190" y="0"/>
                </a:lnTo>
                <a:lnTo>
                  <a:pt x="38061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643162" y="1225622"/>
            <a:ext cx="1502278" cy="1323882"/>
          </a:xfrm>
          <a:custGeom>
            <a:avLst/>
            <a:gdLst/>
            <a:ahLst/>
            <a:cxnLst/>
            <a:rect r="r" b="b" t="t" l="l"/>
            <a:pathLst>
              <a:path h="1323882" w="1502278">
                <a:moveTo>
                  <a:pt x="0" y="0"/>
                </a:moveTo>
                <a:lnTo>
                  <a:pt x="1502278" y="0"/>
                </a:lnTo>
                <a:lnTo>
                  <a:pt x="1502278" y="1323882"/>
                </a:lnTo>
                <a:lnTo>
                  <a:pt x="0" y="1323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081947" y="139339"/>
            <a:ext cx="8977572" cy="1094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8"/>
              </a:lnSpc>
            </a:pPr>
            <a:r>
              <a:rPr lang="en-US" sz="6406">
                <a:solidFill>
                  <a:srgbClr val="000000"/>
                </a:solidFill>
                <a:latin typeface="Open Sans Extra Bold"/>
              </a:rPr>
              <a:t>Kącik Przyrodniczy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193849" y="1907935"/>
            <a:ext cx="1850528" cy="64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66"/>
              </a:lnSpc>
            </a:pPr>
            <a:r>
              <a:rPr lang="en-US" sz="3833">
                <a:solidFill>
                  <a:srgbClr val="000000"/>
                </a:solidFill>
                <a:latin typeface="Abril Fatface"/>
              </a:rPr>
              <a:t>Lis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86998" y="1148191"/>
            <a:ext cx="3048182" cy="784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0"/>
              </a:lnSpc>
            </a:pPr>
            <a:r>
              <a:rPr lang="en-US" sz="4657">
                <a:solidFill>
                  <a:srgbClr val="000000"/>
                </a:solidFill>
                <a:latin typeface="Abril Fatface"/>
              </a:rPr>
              <a:t>Anna Kafel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D2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61511" y="543242"/>
            <a:ext cx="7315200" cy="1250234"/>
          </a:xfrm>
          <a:custGeom>
            <a:avLst/>
            <a:gdLst/>
            <a:ahLst/>
            <a:cxnLst/>
            <a:rect r="r" b="b" t="t" l="l"/>
            <a:pathLst>
              <a:path h="1250234" w="7315200">
                <a:moveTo>
                  <a:pt x="0" y="0"/>
                </a:moveTo>
                <a:lnTo>
                  <a:pt x="7315200" y="0"/>
                </a:lnTo>
                <a:lnTo>
                  <a:pt x="7315200" y="1250235"/>
                </a:lnTo>
                <a:lnTo>
                  <a:pt x="0" y="1250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2830076" y="263923"/>
            <a:ext cx="7315200" cy="1250234"/>
          </a:xfrm>
          <a:custGeom>
            <a:avLst/>
            <a:gdLst/>
            <a:ahLst/>
            <a:cxnLst/>
            <a:rect r="r" b="b" t="t" l="l"/>
            <a:pathLst>
              <a:path h="1250234" w="7315200">
                <a:moveTo>
                  <a:pt x="0" y="0"/>
                </a:moveTo>
                <a:lnTo>
                  <a:pt x="7315200" y="0"/>
                </a:lnTo>
                <a:lnTo>
                  <a:pt x="7315200" y="1250235"/>
                </a:lnTo>
                <a:lnTo>
                  <a:pt x="0" y="1250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39920" y="2751109"/>
            <a:ext cx="6437974" cy="612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Arimo Bold Italics"/>
              </a:rPr>
              <a:t>Jeśli masz ochotę aktywnie spędzić czas, to moją propozycją dla Ciebie będzie krótki spacer po historyczno - sensoryczno - przyrodniczym parku w Siarach. Miejsce ma prawie 2 hektary. Na jego powierzchni znajduje się mnóstwo alejek, przy których ustawione są różne przyrządy, takie jak: bębny, dzwonki, gongi, cymbałki, wahadło Newtona, peryskop czy głuchy telefon. Ponadto do dyspozycji jest altana na wodzie i miejsce do rozpalenia ogniska. Chociaż jesienna pogoda nie zawsze zachęca do wyjścia z domu to warto odwiedzić to miejsce. 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686177" y="2552073"/>
            <a:ext cx="1716424" cy="2175191"/>
          </a:xfrm>
          <a:custGeom>
            <a:avLst/>
            <a:gdLst/>
            <a:ahLst/>
            <a:cxnLst/>
            <a:rect r="r" b="b" t="t" l="l"/>
            <a:pathLst>
              <a:path h="2175191" w="1716424">
                <a:moveTo>
                  <a:pt x="0" y="0"/>
                </a:moveTo>
                <a:lnTo>
                  <a:pt x="1716424" y="0"/>
                </a:lnTo>
                <a:lnTo>
                  <a:pt x="1716424" y="2175192"/>
                </a:lnTo>
                <a:lnTo>
                  <a:pt x="0" y="2175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72523" y="2311586"/>
            <a:ext cx="2556238" cy="1947389"/>
          </a:xfrm>
          <a:custGeom>
            <a:avLst/>
            <a:gdLst/>
            <a:ahLst/>
            <a:cxnLst/>
            <a:rect r="r" b="b" t="t" l="l"/>
            <a:pathLst>
              <a:path h="1947389" w="2556238">
                <a:moveTo>
                  <a:pt x="0" y="0"/>
                </a:moveTo>
                <a:lnTo>
                  <a:pt x="2556238" y="0"/>
                </a:lnTo>
                <a:lnTo>
                  <a:pt x="2556238" y="1947389"/>
                </a:lnTo>
                <a:lnTo>
                  <a:pt x="0" y="1947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68342" y="5056403"/>
            <a:ext cx="1808363" cy="3469281"/>
          </a:xfrm>
          <a:custGeom>
            <a:avLst/>
            <a:gdLst/>
            <a:ahLst/>
            <a:cxnLst/>
            <a:rect r="r" b="b" t="t" l="l"/>
            <a:pathLst>
              <a:path h="3469281" w="1808363">
                <a:moveTo>
                  <a:pt x="0" y="0"/>
                </a:moveTo>
                <a:lnTo>
                  <a:pt x="1808362" y="0"/>
                </a:lnTo>
                <a:lnTo>
                  <a:pt x="1808362" y="3469281"/>
                </a:lnTo>
                <a:lnTo>
                  <a:pt x="0" y="34692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6926" y="5367392"/>
            <a:ext cx="1480318" cy="3048642"/>
          </a:xfrm>
          <a:custGeom>
            <a:avLst/>
            <a:gdLst/>
            <a:ahLst/>
            <a:cxnLst/>
            <a:rect r="r" b="b" t="t" l="l"/>
            <a:pathLst>
              <a:path h="3048642" w="1480318">
                <a:moveTo>
                  <a:pt x="0" y="0"/>
                </a:moveTo>
                <a:lnTo>
                  <a:pt x="1480318" y="0"/>
                </a:lnTo>
                <a:lnTo>
                  <a:pt x="1480318" y="3048642"/>
                </a:lnTo>
                <a:lnTo>
                  <a:pt x="0" y="3048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663882" y="409892"/>
            <a:ext cx="6960235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The Seasons"/>
              </a:rPr>
              <a:t>Kącik podróżniczy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21241" y="1497013"/>
            <a:ext cx="2245519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The Seasons"/>
              </a:rPr>
              <a:t>Natalia Kafel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D2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96054" y="403906"/>
            <a:ext cx="5296988" cy="7062651"/>
          </a:xfrm>
          <a:custGeom>
            <a:avLst/>
            <a:gdLst/>
            <a:ahLst/>
            <a:cxnLst/>
            <a:rect r="r" b="b" t="t" l="l"/>
            <a:pathLst>
              <a:path h="7062651" w="5296988">
                <a:moveTo>
                  <a:pt x="0" y="0"/>
                </a:moveTo>
                <a:lnTo>
                  <a:pt x="5296988" y="0"/>
                </a:lnTo>
                <a:lnTo>
                  <a:pt x="5296988" y="7062651"/>
                </a:lnTo>
                <a:lnTo>
                  <a:pt x="0" y="7062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6619" y="403906"/>
            <a:ext cx="9223647" cy="6917735"/>
          </a:xfrm>
          <a:custGeom>
            <a:avLst/>
            <a:gdLst/>
            <a:ahLst/>
            <a:cxnLst/>
            <a:rect r="r" b="b" t="t" l="l"/>
            <a:pathLst>
              <a:path h="6917735" w="9223647">
                <a:moveTo>
                  <a:pt x="0" y="0"/>
                </a:moveTo>
                <a:lnTo>
                  <a:pt x="9223647" y="0"/>
                </a:lnTo>
                <a:lnTo>
                  <a:pt x="9223647" y="6917736"/>
                </a:lnTo>
                <a:lnTo>
                  <a:pt x="0" y="6917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67817" y="403428"/>
            <a:ext cx="3160685" cy="4214247"/>
          </a:xfrm>
          <a:custGeom>
            <a:avLst/>
            <a:gdLst/>
            <a:ahLst/>
            <a:cxnLst/>
            <a:rect r="r" b="b" t="t" l="l"/>
            <a:pathLst>
              <a:path h="4214247" w="3160685">
                <a:moveTo>
                  <a:pt x="0" y="0"/>
                </a:moveTo>
                <a:lnTo>
                  <a:pt x="3160685" y="0"/>
                </a:lnTo>
                <a:lnTo>
                  <a:pt x="3160685" y="4214247"/>
                </a:lnTo>
                <a:lnTo>
                  <a:pt x="0" y="4214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34684" y="4755932"/>
            <a:ext cx="3026952" cy="4035936"/>
          </a:xfrm>
          <a:custGeom>
            <a:avLst/>
            <a:gdLst/>
            <a:ahLst/>
            <a:cxnLst/>
            <a:rect r="r" b="b" t="t" l="l"/>
            <a:pathLst>
              <a:path h="4035936" w="3026952">
                <a:moveTo>
                  <a:pt x="0" y="0"/>
                </a:moveTo>
                <a:lnTo>
                  <a:pt x="3026952" y="0"/>
                </a:lnTo>
                <a:lnTo>
                  <a:pt x="3026952" y="4035936"/>
                </a:lnTo>
                <a:lnTo>
                  <a:pt x="0" y="4035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6619" y="6037761"/>
            <a:ext cx="3086686" cy="4115582"/>
          </a:xfrm>
          <a:custGeom>
            <a:avLst/>
            <a:gdLst/>
            <a:ahLst/>
            <a:cxnLst/>
            <a:rect r="r" b="b" t="t" l="l"/>
            <a:pathLst>
              <a:path h="4115582" w="3086686">
                <a:moveTo>
                  <a:pt x="0" y="0"/>
                </a:moveTo>
                <a:lnTo>
                  <a:pt x="3086686" y="0"/>
                </a:lnTo>
                <a:lnTo>
                  <a:pt x="3086686" y="4115581"/>
                </a:lnTo>
                <a:lnTo>
                  <a:pt x="0" y="41155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55553" y="5776997"/>
            <a:ext cx="3144713" cy="4192950"/>
          </a:xfrm>
          <a:custGeom>
            <a:avLst/>
            <a:gdLst/>
            <a:ahLst/>
            <a:cxnLst/>
            <a:rect r="r" b="b" t="t" l="l"/>
            <a:pathLst>
              <a:path h="4192950" w="3144713">
                <a:moveTo>
                  <a:pt x="0" y="0"/>
                </a:moveTo>
                <a:lnTo>
                  <a:pt x="3144713" y="0"/>
                </a:lnTo>
                <a:lnTo>
                  <a:pt x="3144713" y="4192950"/>
                </a:lnTo>
                <a:lnTo>
                  <a:pt x="0" y="4192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95129" y="6929214"/>
            <a:ext cx="4298838" cy="3224128"/>
          </a:xfrm>
          <a:custGeom>
            <a:avLst/>
            <a:gdLst/>
            <a:ahLst/>
            <a:cxnLst/>
            <a:rect r="r" b="b" t="t" l="l"/>
            <a:pathLst>
              <a:path h="3224128" w="4298838">
                <a:moveTo>
                  <a:pt x="0" y="0"/>
                </a:moveTo>
                <a:lnTo>
                  <a:pt x="4298838" y="0"/>
                </a:lnTo>
                <a:lnTo>
                  <a:pt x="4298838" y="3224128"/>
                </a:lnTo>
                <a:lnTo>
                  <a:pt x="0" y="3224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96655" y="7563784"/>
            <a:ext cx="3208217" cy="2406163"/>
          </a:xfrm>
          <a:custGeom>
            <a:avLst/>
            <a:gdLst/>
            <a:ahLst/>
            <a:cxnLst/>
            <a:rect r="r" b="b" t="t" l="l"/>
            <a:pathLst>
              <a:path h="2406163" w="3208217">
                <a:moveTo>
                  <a:pt x="0" y="0"/>
                </a:moveTo>
                <a:lnTo>
                  <a:pt x="3208217" y="0"/>
                </a:lnTo>
                <a:lnTo>
                  <a:pt x="3208217" y="2406163"/>
                </a:lnTo>
                <a:lnTo>
                  <a:pt x="0" y="240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-701741" y="-16995"/>
            <a:ext cx="17259300" cy="1526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5"/>
              </a:lnSpc>
            </a:pPr>
            <a:r>
              <a:rPr lang="en-US" sz="8882">
                <a:solidFill>
                  <a:srgbClr val="FFFFFF"/>
                </a:solidFill>
                <a:latin typeface="Abril Fatface"/>
              </a:rPr>
              <a:t>Kino i bajkoland - Nowy Sącz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8844401"/>
            <a:ext cx="4391055" cy="742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6"/>
              </a:lnSpc>
            </a:pPr>
            <a:r>
              <a:rPr lang="en-US" sz="4376">
                <a:solidFill>
                  <a:srgbClr val="FFFFFF"/>
                </a:solidFill>
                <a:latin typeface="Abril Fatface"/>
              </a:rPr>
              <a:t>“zeróweczki”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C1E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879184" y="9705082"/>
            <a:ext cx="16529632" cy="9525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1980">
            <a:off x="879182" y="1184278"/>
            <a:ext cx="16529635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9144000" y="1777061"/>
            <a:ext cx="9525" cy="7481239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5976949" y="120635"/>
            <a:ext cx="6082373" cy="754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1"/>
              </a:lnSpc>
            </a:pPr>
            <a:r>
              <a:rPr lang="en-US" sz="4436" spc="559">
                <a:solidFill>
                  <a:srgbClr val="FFFFFF"/>
                </a:solidFill>
                <a:latin typeface="Montserrat Bold"/>
              </a:rPr>
              <a:t>KĄCIK KSIĄŻKEK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58116" y="823281"/>
            <a:ext cx="1720038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Asia Obrzut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3297420" y="1547886"/>
            <a:ext cx="3410965" cy="2465669"/>
            <a:chOff x="0" y="0"/>
            <a:chExt cx="5265420" cy="38061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240" y="15240"/>
              <a:ext cx="5234940" cy="3774440"/>
            </a:xfrm>
            <a:custGeom>
              <a:avLst/>
              <a:gdLst/>
              <a:ahLst/>
              <a:cxnLst/>
              <a:rect r="r" b="b" t="t" l="l"/>
              <a:pathLst>
                <a:path h="3774440" w="52349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2"/>
              <a:stretch>
                <a:fillRect l="0" t="-54159" r="0" b="-5415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265420" cy="3806190"/>
            </a:xfrm>
            <a:custGeom>
              <a:avLst/>
              <a:gdLst/>
              <a:ahLst/>
              <a:cxnLst/>
              <a:rect r="r" b="b" t="t" l="l"/>
              <a:pathLst>
                <a:path h="3806190" w="526542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816458" y="1547886"/>
            <a:ext cx="1452405" cy="1452405"/>
          </a:xfrm>
          <a:custGeom>
            <a:avLst/>
            <a:gdLst/>
            <a:ahLst/>
            <a:cxnLst/>
            <a:rect r="r" b="b" t="t" l="l"/>
            <a:pathLst>
              <a:path h="1452405" w="1452405">
                <a:moveTo>
                  <a:pt x="0" y="0"/>
                </a:moveTo>
                <a:lnTo>
                  <a:pt x="1452405" y="0"/>
                </a:lnTo>
                <a:lnTo>
                  <a:pt x="1452405" y="1452405"/>
                </a:lnTo>
                <a:lnTo>
                  <a:pt x="0" y="1452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31852" y="4185005"/>
            <a:ext cx="2878518" cy="53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4121">
                <a:solidFill>
                  <a:srgbClr val="FFFFFF"/>
                </a:solidFill>
                <a:latin typeface="The Seasons Bold Italics"/>
              </a:rPr>
              <a:t>Dotyk  Julii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0425" y="5311541"/>
            <a:ext cx="7471437" cy="368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27"/>
              </a:lnSpc>
            </a:pPr>
            <a:r>
              <a:rPr lang="en-US" sz="2091">
                <a:solidFill>
                  <a:srgbClr val="FFFFFF"/>
                </a:solidFill>
                <a:latin typeface="Montserrat"/>
              </a:rPr>
              <a:t> Losy 17-letniej Julii, która posiada zdolność zabijania dotykiem. Odrzucona przez rodzinę i społeczeństwo, Julia ukrywa swoje niebezpieczne moce. Jednak jej życie zmienia się, gdy poznaje Adama, tajemniczego rówieśnika, który ma z nią związek z przeszłością. Razem muszą stawić czoła tajemniczej organizacji, która chce wykorzystać Julię do swoich celów. To opowieść o miłości, nadzwyczajnych zdolnościach i walce o przetrwanie, która wciąga czytelnika w pełen napięcia świat.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742286" y="1614561"/>
            <a:ext cx="3410965" cy="2465669"/>
            <a:chOff x="0" y="0"/>
            <a:chExt cx="5265420" cy="38061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5240" y="15240"/>
              <a:ext cx="5234940" cy="3774440"/>
            </a:xfrm>
            <a:custGeom>
              <a:avLst/>
              <a:gdLst/>
              <a:ahLst/>
              <a:cxnLst/>
              <a:rect r="r" b="b" t="t" l="l"/>
              <a:pathLst>
                <a:path h="3774440" w="5234940">
                  <a:moveTo>
                    <a:pt x="5234940" y="2413000"/>
                  </a:moveTo>
                  <a:lnTo>
                    <a:pt x="5234940" y="3201670"/>
                  </a:lnTo>
                  <a:cubicBezTo>
                    <a:pt x="5234940" y="3517900"/>
                    <a:pt x="4978400" y="3774440"/>
                    <a:pt x="4662170" y="3774440"/>
                  </a:cubicBezTo>
                  <a:lnTo>
                    <a:pt x="2617470" y="3774440"/>
                  </a:lnTo>
                  <a:lnTo>
                    <a:pt x="574040" y="3774440"/>
                  </a:lnTo>
                  <a:cubicBezTo>
                    <a:pt x="257810" y="3774440"/>
                    <a:pt x="0" y="3517900"/>
                    <a:pt x="0" y="3201670"/>
                  </a:cubicBezTo>
                  <a:lnTo>
                    <a:pt x="0" y="2413000"/>
                  </a:lnTo>
                  <a:cubicBezTo>
                    <a:pt x="0" y="1576070"/>
                    <a:pt x="875030" y="0"/>
                    <a:pt x="2617470" y="0"/>
                  </a:cubicBezTo>
                  <a:cubicBezTo>
                    <a:pt x="4359910" y="0"/>
                    <a:pt x="5234940" y="1576070"/>
                    <a:pt x="5234940" y="2413000"/>
                  </a:cubicBezTo>
                  <a:close/>
                </a:path>
              </a:pathLst>
            </a:custGeom>
            <a:blipFill>
              <a:blip r:embed="rId5"/>
              <a:stretch>
                <a:fillRect l="0" t="-57017" r="0" b="-57017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265420" cy="3806190"/>
            </a:xfrm>
            <a:custGeom>
              <a:avLst/>
              <a:gdLst/>
              <a:ahLst/>
              <a:cxnLst/>
              <a:rect r="r" b="b" t="t" l="l"/>
              <a:pathLst>
                <a:path h="3806190" w="5265420">
                  <a:moveTo>
                    <a:pt x="4676140" y="3806190"/>
                  </a:moveTo>
                  <a:lnTo>
                    <a:pt x="589280" y="3806190"/>
                  </a:lnTo>
                  <a:cubicBezTo>
                    <a:pt x="264160" y="3806190"/>
                    <a:pt x="0" y="3542030"/>
                    <a:pt x="0" y="3216910"/>
                  </a:cubicBez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216910"/>
                  </a:lnTo>
                  <a:cubicBezTo>
                    <a:pt x="5265420" y="3542030"/>
                    <a:pt x="5001260" y="3806190"/>
                    <a:pt x="4676140" y="3806190"/>
                  </a:cubicBezTo>
                  <a:close/>
                  <a:moveTo>
                    <a:pt x="2632710" y="31750"/>
                  </a:move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216910"/>
                  </a:lnTo>
                  <a:cubicBezTo>
                    <a:pt x="31750" y="3524250"/>
                    <a:pt x="281940" y="3774440"/>
                    <a:pt x="589280" y="3774440"/>
                  </a:cubicBezTo>
                  <a:lnTo>
                    <a:pt x="4676140" y="3774440"/>
                  </a:lnTo>
                  <a:cubicBezTo>
                    <a:pt x="4983480" y="3774440"/>
                    <a:pt x="5233670" y="3524250"/>
                    <a:pt x="5233670" y="3216910"/>
                  </a:cubicBez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823709" y="2713551"/>
            <a:ext cx="1505973" cy="1505973"/>
          </a:xfrm>
          <a:custGeom>
            <a:avLst/>
            <a:gdLst/>
            <a:ahLst/>
            <a:cxnLst/>
            <a:rect r="r" b="b" t="t" l="l"/>
            <a:pathLst>
              <a:path h="1505973" w="1505973">
                <a:moveTo>
                  <a:pt x="0" y="0"/>
                </a:moveTo>
                <a:lnTo>
                  <a:pt x="1505973" y="0"/>
                </a:lnTo>
                <a:lnTo>
                  <a:pt x="1505973" y="1505972"/>
                </a:lnTo>
                <a:lnTo>
                  <a:pt x="0" y="1505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084406" y="4185005"/>
            <a:ext cx="6574510" cy="5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4119">
                <a:solidFill>
                  <a:srgbClr val="FFFFFF"/>
                </a:solidFill>
                <a:latin typeface="The Seasons Bold Italics"/>
              </a:rPr>
              <a:t>Ostatni Wykład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87842" y="5311541"/>
            <a:ext cx="7167638" cy="4071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26"/>
              </a:lnSpc>
            </a:pPr>
            <a:r>
              <a:rPr lang="en-US" sz="2090">
                <a:solidFill>
                  <a:srgbClr val="FFFFFF"/>
                </a:solidFill>
                <a:latin typeface="Montserrat"/>
              </a:rPr>
              <a:t> Inspirująca książka oparta na rzeczywistej historii autora - profesora i naukowca, który stawił czoła nieuleczalnej chorobie. Książka to zapis jego ostatniego wykładu, w którym podzielił się życiowymi mądrościami i przemyśleniami. To poruszająca opowieść o marzeniach, realizowaniu celów i czerpaniu radości z życia, nawet w obliczu trudności. Pausch zachęca czytelników do doceniania chwil i dążenia do spełnienia swoich marzeń. To książka, która inspiruje i przypomina, jak ważne jest życie w pełni.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570740" y="4650506"/>
            <a:ext cx="204150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Tahereh Mafii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30075" y="4650506"/>
            <a:ext cx="2041507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u="sng">
                <a:solidFill>
                  <a:srgbClr val="FFFFFF"/>
                </a:solidFill>
                <a:latin typeface="Montserrat"/>
                <a:hlinkClick r:id="rId6" tooltip="https://tezeusz.pl/the-last-lecture-randy-pausch"/>
              </a:rPr>
              <a:t> Randy Pausch</a:t>
            </a:r>
          </a:p>
          <a:p>
            <a:pPr>
              <a:lnSpc>
                <a:spcPts val="2940"/>
              </a:lnSpc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6310370" y="3145003"/>
            <a:ext cx="747665" cy="747665"/>
          </a:xfrm>
          <a:custGeom>
            <a:avLst/>
            <a:gdLst/>
            <a:ahLst/>
            <a:cxnLst/>
            <a:rect r="r" b="b" t="t" l="l"/>
            <a:pathLst>
              <a:path h="747665" w="747665">
                <a:moveTo>
                  <a:pt x="0" y="0"/>
                </a:moveTo>
                <a:lnTo>
                  <a:pt x="747665" y="0"/>
                </a:lnTo>
                <a:lnTo>
                  <a:pt x="747665" y="747665"/>
                </a:lnTo>
                <a:lnTo>
                  <a:pt x="0" y="7476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071582" y="1614561"/>
            <a:ext cx="1098989" cy="1098989"/>
          </a:xfrm>
          <a:custGeom>
            <a:avLst/>
            <a:gdLst/>
            <a:ahLst/>
            <a:cxnLst/>
            <a:rect r="r" b="b" t="t" l="l"/>
            <a:pathLst>
              <a:path h="1098989" w="1098989">
                <a:moveTo>
                  <a:pt x="0" y="0"/>
                </a:moveTo>
                <a:lnTo>
                  <a:pt x="1098989" y="0"/>
                </a:lnTo>
                <a:lnTo>
                  <a:pt x="1098989" y="1098990"/>
                </a:lnTo>
                <a:lnTo>
                  <a:pt x="0" y="1098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DAFyzBGqDrM</dc:identifier>
  <dcterms:modified xsi:type="dcterms:W3CDTF">2011-08-01T06:04:30Z</dcterms:modified>
  <cp:revision>1</cp:revision>
  <dc:title>Bez Przerwy 27</dc:title>
</cp:coreProperties>
</file>